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Arimo"/>
      <p:regular r:id="rId37"/>
      <p:bold r:id="rId38"/>
      <p:italic r:id="rId39"/>
      <p:boldItalic r:id="rId40"/>
    </p:embeddedFont>
    <p:embeddedFont>
      <p:font typeface="Archivo Black"/>
      <p:regular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D507BE-6D6E-48F5-94C6-D48281389244}">
  <a:tblStyle styleId="{98D507BE-6D6E-48F5-94C6-D482813892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boldItalic.fntdata"/><Relationship Id="rId20" Type="http://schemas.openxmlformats.org/officeDocument/2006/relationships/slide" Target="slides/slide14.xml"/><Relationship Id="rId42" Type="http://schemas.openxmlformats.org/officeDocument/2006/relationships/font" Target="fonts/OpenSans-regular.fntdata"/><Relationship Id="rId41" Type="http://schemas.openxmlformats.org/officeDocument/2006/relationships/font" Target="fonts/ArchivoBlack-regular.fntdata"/><Relationship Id="rId22" Type="http://schemas.openxmlformats.org/officeDocument/2006/relationships/slide" Target="slides/slide16.xml"/><Relationship Id="rId44" Type="http://schemas.openxmlformats.org/officeDocument/2006/relationships/font" Target="fonts/OpenSans-italic.fntdata"/><Relationship Id="rId21" Type="http://schemas.openxmlformats.org/officeDocument/2006/relationships/slide" Target="slides/slide15.xml"/><Relationship Id="rId43" Type="http://schemas.openxmlformats.org/officeDocument/2006/relationships/font" Target="fonts/OpenSans-bold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Arim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Arimo-italic.fntdata"/><Relationship Id="rId16" Type="http://schemas.openxmlformats.org/officeDocument/2006/relationships/slide" Target="slides/slide10.xml"/><Relationship Id="rId38" Type="http://schemas.openxmlformats.org/officeDocument/2006/relationships/font" Target="fonts/Arim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d329ceb1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Swayam</a:t>
            </a:r>
            <a:endParaRPr/>
          </a:p>
        </p:txBody>
      </p:sp>
      <p:sp>
        <p:nvSpPr>
          <p:cNvPr id="52" name="Google Shape;52;g34d329ceb1c_0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df73b2afa_4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4df73b2afa_4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4df73b2afa_4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Didn’t find any significant clustering for any of these categories</a:t>
            </a:r>
            <a:endParaRPr/>
          </a:p>
        </p:txBody>
      </p:sp>
      <p:sp>
        <p:nvSpPr>
          <p:cNvPr id="292" name="Google Shape;292;g34df73b2afa_4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4df73b2afa_4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34df73b2afa_4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4d329ceb1c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Aliya</a:t>
            </a:r>
            <a:endParaRPr/>
          </a:p>
        </p:txBody>
      </p:sp>
      <p:sp>
        <p:nvSpPr>
          <p:cNvPr id="325" name="Google Shape;325;g34d329ceb1c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4df73b2afa_2_2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aliya</a:t>
            </a:r>
            <a:endParaRPr/>
          </a:p>
        </p:txBody>
      </p:sp>
      <p:sp>
        <p:nvSpPr>
          <p:cNvPr id="333" name="Google Shape;333;g34df73b2afa_2_26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4df73b2afa_2_2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aliya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Include how researchers found degs</a:t>
            </a:r>
            <a:endParaRPr/>
          </a:p>
        </p:txBody>
      </p:sp>
      <p:sp>
        <p:nvSpPr>
          <p:cNvPr id="346" name="Google Shape;346;g34df73b2afa_2_27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4df73b2afa_2_2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Include overlap of smoker and depression DEG with ones found in paper. (How i found DEG, heatmap, # deg, pathways) In methods: involve p value and cutoff values, log2fold change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Gene expression could be affected by outside </a:t>
            </a:r>
            <a:r>
              <a:rPr lang="en">
                <a:solidFill>
                  <a:schemeClr val="dk1"/>
                </a:solidFill>
              </a:rPr>
              <a:t>factors (not depression), which is why the d and nd samples are not clustering together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34df73b2afa_2_27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4df73b2afa_2_2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rin</a:t>
            </a:r>
            <a:endParaRPr/>
          </a:p>
        </p:txBody>
      </p:sp>
      <p:sp>
        <p:nvSpPr>
          <p:cNvPr id="363" name="Google Shape;363;g34df73b2afa_2_26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4df73b2afa_2_27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Overlap between depression DEG (with no AUD) and researcher’s AUD DEGs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34df73b2afa_2_27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4e63269507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Aliya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34e63269507_1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4df73b2afa_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Lexy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sure to note that Alcohol use disorder stands for AUD so people can have context :))) - Greg</a:t>
            </a:r>
            <a:endParaRPr/>
          </a:p>
        </p:txBody>
      </p:sp>
      <p:sp>
        <p:nvSpPr>
          <p:cNvPr id="63" name="Google Shape;63;g34df73b2afa_4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4fa804b6e7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  <p:sp>
        <p:nvSpPr>
          <p:cNvPr id="394" name="Google Shape;394;g34fa804b6e7_5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4fa804b6e7_5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  <p:sp>
        <p:nvSpPr>
          <p:cNvPr id="404" name="Google Shape;404;g34fa804b6e7_5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4df73b2afa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Swayam</a:t>
            </a:r>
            <a:endParaRPr/>
          </a:p>
        </p:txBody>
      </p:sp>
      <p:sp>
        <p:nvSpPr>
          <p:cNvPr id="415" name="Google Shape;415;g34df73b2afa_4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4e39ea161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4e39ea161b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4e39ea16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Remember to mention that they are not very accurate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7 most significant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34e39ea161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34e39ea161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Remember to mention that they are not very accurate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 most significant</a:t>
            </a:r>
            <a:endParaRPr/>
          </a:p>
        </p:txBody>
      </p:sp>
      <p:sp>
        <p:nvSpPr>
          <p:cNvPr id="459" name="Google Shape;459;g34e39ea161b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4e63269507_4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  <p:sp>
        <p:nvSpPr>
          <p:cNvPr id="472" name="Google Shape;472;g34e63269507_4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4e63269507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 - not much of an overlap</a:t>
            </a:r>
            <a:endParaRPr/>
          </a:p>
        </p:txBody>
      </p:sp>
      <p:sp>
        <p:nvSpPr>
          <p:cNvPr id="484" name="Google Shape;484;g34e63269507_4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4e63269507_4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Greg</a:t>
            </a:r>
            <a:endParaRPr/>
          </a:p>
        </p:txBody>
      </p:sp>
      <p:sp>
        <p:nvSpPr>
          <p:cNvPr id="511" name="Google Shape;511;g34e63269507_4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4e63269507_8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34e63269507_8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dbd8ca48a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Lexy</a:t>
            </a:r>
            <a:endParaRPr/>
          </a:p>
        </p:txBody>
      </p:sp>
      <p:sp>
        <p:nvSpPr>
          <p:cNvPr id="92" name="Google Shape;92;g34dbd8ca48a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4fba703d1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Maggie</a:t>
            </a:r>
            <a:endParaRPr/>
          </a:p>
        </p:txBody>
      </p:sp>
      <p:sp>
        <p:nvSpPr>
          <p:cNvPr id="540" name="Google Shape;540;g34fba703d13_5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4d329ceb1c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Maggie</a:t>
            </a:r>
            <a:endParaRPr/>
          </a:p>
        </p:txBody>
      </p:sp>
      <p:sp>
        <p:nvSpPr>
          <p:cNvPr id="112" name="Google Shape;112;g34d329ceb1c_0_3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4e63269507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Maggie</a:t>
            </a:r>
            <a:endParaRPr/>
          </a:p>
        </p:txBody>
      </p:sp>
      <p:sp>
        <p:nvSpPr>
          <p:cNvPr id="139" name="Google Shape;139;g34e63269507_4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4df73b2afa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Swayam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34df73b2afa_4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df73b2afa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Maggie</a:t>
            </a:r>
            <a:endParaRPr/>
          </a:p>
        </p:txBody>
      </p:sp>
      <p:sp>
        <p:nvSpPr>
          <p:cNvPr id="232" name="Google Shape;232;g34df73b2afa_4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4e63269507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into depressed/smoked</a:t>
            </a:r>
            <a:endParaRPr/>
          </a:p>
        </p:txBody>
      </p:sp>
      <p:sp>
        <p:nvSpPr>
          <p:cNvPr id="245" name="Google Shape;245;g34e63269507_4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4df73b2afa_4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4df73b2afa_4_1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25.png"/><Relationship Id="rId7" Type="http://schemas.openxmlformats.org/officeDocument/2006/relationships/image" Target="../media/image37.png"/><Relationship Id="rId8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9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28.png"/><Relationship Id="rId7" Type="http://schemas.openxmlformats.org/officeDocument/2006/relationships/image" Target="../media/image35.png"/><Relationship Id="rId8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Relationship Id="rId5" Type="http://schemas.openxmlformats.org/officeDocument/2006/relationships/image" Target="../media/image5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Relationship Id="rId5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9.png"/><Relationship Id="rId7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Relationship Id="rId5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47.png"/><Relationship Id="rId6" Type="http://schemas.openxmlformats.org/officeDocument/2006/relationships/image" Target="../media/image5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7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34.png"/><Relationship Id="rId6" Type="http://schemas.openxmlformats.org/officeDocument/2006/relationships/image" Target="../media/image13.png"/><Relationship Id="rId7" Type="http://schemas.openxmlformats.org/officeDocument/2006/relationships/image" Target="../media/image29.png"/><Relationship Id="rId8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17.png"/><Relationship Id="rId7" Type="http://schemas.openxmlformats.org/officeDocument/2006/relationships/image" Target="../media/image10.png"/><Relationship Id="rId8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1129" l="42673" r="0" t="48114"/>
          <a:stretch/>
        </p:blipFill>
        <p:spPr>
          <a:xfrm>
            <a:off x="0" y="0"/>
            <a:ext cx="8720899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1357" y="-485013"/>
            <a:ext cx="2593938" cy="747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4569" y="3285885"/>
            <a:ext cx="2476012" cy="2353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8458" l="0" r="2085" t="0"/>
          <a:stretch/>
        </p:blipFill>
        <p:spPr>
          <a:xfrm>
            <a:off x="5453125" y="853275"/>
            <a:ext cx="4160776" cy="4290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38210" y="4340805"/>
            <a:ext cx="675437" cy="35833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470075" y="1026900"/>
            <a:ext cx="57300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ASSOCIATIONS OF ALCOHOL USE</a:t>
            </a:r>
            <a:r>
              <a:rPr lang="en" sz="30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" sz="30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DISORDER WITH SMOKING &amp; DEPRESSION AND </a:t>
            </a:r>
            <a:r>
              <a:rPr lang="en" sz="30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CLASSIFYING</a:t>
            </a:r>
            <a:r>
              <a:rPr lang="en" sz="30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AUD</a:t>
            </a:r>
            <a:endParaRPr sz="30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96275" y="3403125"/>
            <a:ext cx="372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Swayam Gupta, Gregory Huynh, Maggie Ma, </a:t>
            </a: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Lexy Orozco, </a:t>
            </a:r>
            <a:r>
              <a:rPr lang="en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Rin Self</a:t>
            </a: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5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Aliya Tovar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/>
          <p:nvPr/>
        </p:nvSpPr>
        <p:spPr>
          <a:xfrm rot="6977687">
            <a:off x="-3699285" y="-1509798"/>
            <a:ext cx="4724854" cy="3940086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2"/>
          <p:cNvSpPr txBox="1"/>
          <p:nvPr/>
        </p:nvSpPr>
        <p:spPr>
          <a:xfrm>
            <a:off x="514350" y="385763"/>
            <a:ext cx="291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 sz="700"/>
          </a:p>
        </p:txBody>
      </p:sp>
      <p:pic>
        <p:nvPicPr>
          <p:cNvPr id="275" name="Google Shape;27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0795" y="-1000727"/>
            <a:ext cx="3368335" cy="24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2"/>
          <p:cNvSpPr/>
          <p:nvPr/>
        </p:nvSpPr>
        <p:spPr>
          <a:xfrm>
            <a:off x="467150" y="325500"/>
            <a:ext cx="410700" cy="344400"/>
          </a:xfrm>
          <a:prstGeom prst="ellipse">
            <a:avLst/>
          </a:prstGeom>
          <a:solidFill>
            <a:srgbClr val="C9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2"/>
          <p:cNvSpPr txBox="1"/>
          <p:nvPr/>
        </p:nvSpPr>
        <p:spPr>
          <a:xfrm>
            <a:off x="1018583" y="888276"/>
            <a:ext cx="195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AUD vs Non AUD</a:t>
            </a:r>
            <a:endParaRPr sz="700"/>
          </a:p>
        </p:txBody>
      </p:sp>
      <p:sp>
        <p:nvSpPr>
          <p:cNvPr id="279" name="Google Shape;279;p22"/>
          <p:cNvSpPr txBox="1"/>
          <p:nvPr/>
        </p:nvSpPr>
        <p:spPr>
          <a:xfrm>
            <a:off x="3593102" y="888276"/>
            <a:ext cx="195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Female vs Male</a:t>
            </a:r>
            <a:endParaRPr sz="700"/>
          </a:p>
        </p:txBody>
      </p:sp>
      <p:sp>
        <p:nvSpPr>
          <p:cNvPr id="280" name="Google Shape;280;p22"/>
          <p:cNvSpPr txBox="1"/>
          <p:nvPr/>
        </p:nvSpPr>
        <p:spPr>
          <a:xfrm>
            <a:off x="4703175" y="3047375"/>
            <a:ext cx="3269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Depressed vs Non Depressed</a:t>
            </a:r>
            <a:endParaRPr sz="700"/>
          </a:p>
        </p:txBody>
      </p:sp>
      <p:sp>
        <p:nvSpPr>
          <p:cNvPr id="281" name="Google Shape;281;p22"/>
          <p:cNvSpPr txBox="1"/>
          <p:nvPr/>
        </p:nvSpPr>
        <p:spPr>
          <a:xfrm>
            <a:off x="1442250" y="3047375"/>
            <a:ext cx="298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Smoking vs Non Smoking</a:t>
            </a:r>
            <a:endParaRPr sz="700"/>
          </a:p>
        </p:txBody>
      </p:sp>
      <p:sp>
        <p:nvSpPr>
          <p:cNvPr id="282" name="Google Shape;282;p22"/>
          <p:cNvSpPr txBox="1"/>
          <p:nvPr/>
        </p:nvSpPr>
        <p:spPr>
          <a:xfrm>
            <a:off x="5986202" y="904738"/>
            <a:ext cx="195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</a:t>
            </a:r>
            <a:endParaRPr sz="700"/>
          </a:p>
        </p:txBody>
      </p:sp>
      <p:pic>
        <p:nvPicPr>
          <p:cNvPr id="283" name="Google Shape;2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8000" y="1203443"/>
            <a:ext cx="2181750" cy="177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1125" y="1203450"/>
            <a:ext cx="2181750" cy="177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41800" y="3317645"/>
            <a:ext cx="2181750" cy="177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67450" y="3317645"/>
            <a:ext cx="2181750" cy="177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64250" y="1203445"/>
            <a:ext cx="2181750" cy="177504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2"/>
          <p:cNvSpPr txBox="1"/>
          <p:nvPr/>
        </p:nvSpPr>
        <p:spPr>
          <a:xfrm>
            <a:off x="514356" y="527800"/>
            <a:ext cx="685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Using top 25% varying genes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89" name="Google Shape;289;p22"/>
          <p:cNvSpPr txBox="1"/>
          <p:nvPr/>
        </p:nvSpPr>
        <p:spPr>
          <a:xfrm>
            <a:off x="469360" y="111525"/>
            <a:ext cx="820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PCAs After Filtering For Prefrontal Cortex</a:t>
            </a:r>
            <a:endParaRPr sz="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/>
          <p:nvPr/>
        </p:nvSpPr>
        <p:spPr>
          <a:xfrm rot="6977687">
            <a:off x="-3699285" y="-1509798"/>
            <a:ext cx="4724854" cy="3940086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 txBox="1"/>
          <p:nvPr/>
        </p:nvSpPr>
        <p:spPr>
          <a:xfrm>
            <a:off x="514350" y="385763"/>
            <a:ext cx="291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 sz="700"/>
          </a:p>
        </p:txBody>
      </p:sp>
      <p:pic>
        <p:nvPicPr>
          <p:cNvPr id="296" name="Google Shape;29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0795" y="-1000727"/>
            <a:ext cx="3368335" cy="24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3"/>
          <p:cNvSpPr/>
          <p:nvPr/>
        </p:nvSpPr>
        <p:spPr>
          <a:xfrm>
            <a:off x="467150" y="325500"/>
            <a:ext cx="410700" cy="344400"/>
          </a:xfrm>
          <a:prstGeom prst="ellipse">
            <a:avLst/>
          </a:prstGeom>
          <a:solidFill>
            <a:srgbClr val="C9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3"/>
          <p:cNvSpPr txBox="1"/>
          <p:nvPr/>
        </p:nvSpPr>
        <p:spPr>
          <a:xfrm>
            <a:off x="1018583" y="888276"/>
            <a:ext cx="195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AUD vs Non AUD</a:t>
            </a:r>
            <a:endParaRPr sz="700"/>
          </a:p>
        </p:txBody>
      </p:sp>
      <p:sp>
        <p:nvSpPr>
          <p:cNvPr id="300" name="Google Shape;300;p23"/>
          <p:cNvSpPr txBox="1"/>
          <p:nvPr/>
        </p:nvSpPr>
        <p:spPr>
          <a:xfrm>
            <a:off x="3593102" y="888276"/>
            <a:ext cx="195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Female vs Male</a:t>
            </a:r>
            <a:endParaRPr sz="700"/>
          </a:p>
        </p:txBody>
      </p:sp>
      <p:sp>
        <p:nvSpPr>
          <p:cNvPr id="301" name="Google Shape;301;p23"/>
          <p:cNvSpPr txBox="1"/>
          <p:nvPr/>
        </p:nvSpPr>
        <p:spPr>
          <a:xfrm>
            <a:off x="4703175" y="3047375"/>
            <a:ext cx="32697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Depressed vs Non Depressed</a:t>
            </a:r>
            <a:endParaRPr sz="700"/>
          </a:p>
        </p:txBody>
      </p:sp>
      <p:sp>
        <p:nvSpPr>
          <p:cNvPr id="302" name="Google Shape;302;p23"/>
          <p:cNvSpPr txBox="1"/>
          <p:nvPr/>
        </p:nvSpPr>
        <p:spPr>
          <a:xfrm>
            <a:off x="1442250" y="3047375"/>
            <a:ext cx="2986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Smoking vs Non Smoking</a:t>
            </a:r>
            <a:endParaRPr sz="700"/>
          </a:p>
        </p:txBody>
      </p:sp>
      <p:sp>
        <p:nvSpPr>
          <p:cNvPr id="303" name="Google Shape;303;p23"/>
          <p:cNvSpPr txBox="1"/>
          <p:nvPr/>
        </p:nvSpPr>
        <p:spPr>
          <a:xfrm>
            <a:off x="5986202" y="904738"/>
            <a:ext cx="19578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</a:t>
            </a:r>
            <a:endParaRPr sz="700"/>
          </a:p>
        </p:txBody>
      </p:sp>
      <p:pic>
        <p:nvPicPr>
          <p:cNvPr id="304" name="Google Shape;30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8575" y="1203449"/>
            <a:ext cx="2181750" cy="1775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1112" y="1203450"/>
            <a:ext cx="2181777" cy="177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3022" y="3317642"/>
            <a:ext cx="2181752" cy="177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3063" y="3317645"/>
            <a:ext cx="2181750" cy="1775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43675" y="1211680"/>
            <a:ext cx="2181752" cy="1775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3"/>
          <p:cNvSpPr txBox="1"/>
          <p:nvPr/>
        </p:nvSpPr>
        <p:spPr>
          <a:xfrm>
            <a:off x="469350" y="111525"/>
            <a:ext cx="85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PCAs After Filtering For Nucleus Accumbens</a:t>
            </a:r>
            <a:endParaRPr sz="200"/>
          </a:p>
        </p:txBody>
      </p:sp>
      <p:sp>
        <p:nvSpPr>
          <p:cNvPr id="310" name="Google Shape;310;p23"/>
          <p:cNvSpPr txBox="1"/>
          <p:nvPr/>
        </p:nvSpPr>
        <p:spPr>
          <a:xfrm>
            <a:off x="514356" y="527800"/>
            <a:ext cx="685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Using top 25% varying genes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4183">
            <a:off x="6958916" y="3077768"/>
            <a:ext cx="2725759" cy="259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737" y="548488"/>
            <a:ext cx="3870500" cy="469342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24"/>
          <p:cNvSpPr/>
          <p:nvPr/>
        </p:nvSpPr>
        <p:spPr>
          <a:xfrm rot="1923209">
            <a:off x="-2001498" y="3427522"/>
            <a:ext cx="3145717" cy="2629447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4"/>
          <p:cNvSpPr txBox="1"/>
          <p:nvPr/>
        </p:nvSpPr>
        <p:spPr>
          <a:xfrm>
            <a:off x="1545400" y="1555800"/>
            <a:ext cx="4132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64949"/>
                </a:solidFill>
                <a:latin typeface="Archivo Black"/>
                <a:ea typeface="Archivo Black"/>
                <a:cs typeface="Archivo Black"/>
                <a:sym typeface="Archivo Black"/>
              </a:rPr>
              <a:t>AIM 1</a:t>
            </a:r>
            <a:endParaRPr sz="9600"/>
          </a:p>
        </p:txBody>
      </p:sp>
      <p:sp>
        <p:nvSpPr>
          <p:cNvPr id="319" name="Google Shape;319;p24"/>
          <p:cNvSpPr/>
          <p:nvPr/>
        </p:nvSpPr>
        <p:spPr>
          <a:xfrm rot="1317634">
            <a:off x="7967208" y="1381857"/>
            <a:ext cx="2063546" cy="1774650"/>
          </a:xfrm>
          <a:custGeom>
            <a:rect b="b" l="l" r="r" t="t"/>
            <a:pathLst>
              <a:path extrusionOk="0" h="3539535" w="4115738">
                <a:moveTo>
                  <a:pt x="0" y="0"/>
                </a:moveTo>
                <a:lnTo>
                  <a:pt x="4115738" y="0"/>
                </a:lnTo>
                <a:lnTo>
                  <a:pt x="4115738" y="3539535"/>
                </a:lnTo>
                <a:lnTo>
                  <a:pt x="0" y="3539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20" name="Google Shape;32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750" y="1210858"/>
            <a:ext cx="415750" cy="38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313698" y="2461292"/>
            <a:ext cx="2907202" cy="32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4"/>
          <p:cNvSpPr txBox="1"/>
          <p:nvPr/>
        </p:nvSpPr>
        <p:spPr>
          <a:xfrm>
            <a:off x="1265700" y="3033600"/>
            <a:ext cx="53148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Comparing Smoking &amp; Depression DEGs with the AUD DEGs</a:t>
            </a:r>
            <a:endParaRPr sz="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5"/>
          <p:cNvSpPr txBox="1"/>
          <p:nvPr/>
        </p:nvSpPr>
        <p:spPr>
          <a:xfrm>
            <a:off x="273475" y="777325"/>
            <a:ext cx="3160200" cy="20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METHODS- </a:t>
            </a:r>
            <a:r>
              <a:rPr b="1"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SMOKER STATUS</a:t>
            </a:r>
            <a:endParaRPr b="1"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6060"/>
              </a:buClr>
              <a:buSzPts val="1400"/>
              <a:buFont typeface="Archivo Black"/>
              <a:buChar char="-"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Differentially Expressed Genes: 152</a:t>
            </a:r>
            <a:endParaRPr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6060"/>
              </a:buClr>
              <a:buSzPts val="1400"/>
              <a:buFont typeface="Archivo Black"/>
              <a:buChar char="-"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P-Value: &lt;0.05</a:t>
            </a:r>
            <a:endParaRPr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6060"/>
              </a:buClr>
              <a:buSzPts val="1400"/>
              <a:buFont typeface="Archivo Black"/>
              <a:buChar char="-"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Cutoff Value for log₂fold change: 0.5</a:t>
            </a:r>
            <a:endParaRPr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6060"/>
              </a:buClr>
              <a:buSzPts val="1400"/>
              <a:buFont typeface="Archivo Black"/>
              <a:buChar char="-"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Filtered to only prefrontal cortex</a:t>
            </a:r>
            <a:endParaRPr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28" name="Google Shape;328;p25"/>
          <p:cNvSpPr txBox="1"/>
          <p:nvPr/>
        </p:nvSpPr>
        <p:spPr>
          <a:xfrm>
            <a:off x="273475" y="163575"/>
            <a:ext cx="489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AIM 1</a:t>
            </a:r>
            <a:endParaRPr sz="700"/>
          </a:p>
        </p:txBody>
      </p:sp>
      <p:sp>
        <p:nvSpPr>
          <p:cNvPr id="329" name="Google Shape;329;p25"/>
          <p:cNvSpPr txBox="1"/>
          <p:nvPr/>
        </p:nvSpPr>
        <p:spPr>
          <a:xfrm>
            <a:off x="317275" y="2845650"/>
            <a:ext cx="33684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INPUT</a:t>
            </a:r>
            <a:r>
              <a:rPr lang="en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: Gene Expression in smokers vs non-smokers (Non-AUD). </a:t>
            </a:r>
            <a:endParaRPr sz="16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TAKEAWAY: </a:t>
            </a:r>
            <a:endParaRPr i="1" sz="11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74"/>
              </a:buClr>
              <a:buSzPts val="1100"/>
              <a:buFont typeface="Archivo Black"/>
              <a:buChar char="-"/>
            </a:pPr>
            <a:r>
              <a:rPr i="1" lang="en" sz="11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Smoking </a:t>
            </a:r>
            <a:r>
              <a:rPr i="1" lang="en" sz="11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doesn’t show a consistent effect on gene expression in the absence of AUD</a:t>
            </a:r>
            <a:endParaRPr i="1" sz="11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29845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74"/>
              </a:buClr>
              <a:buSzPts val="1100"/>
              <a:buFont typeface="Archivo Black"/>
              <a:buChar char="-"/>
            </a:pPr>
            <a:r>
              <a:rPr i="1" lang="en" sz="11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Large variation, possible underlying biological differences or environmental influences</a:t>
            </a:r>
            <a:endParaRPr i="1" sz="11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30" name="Google Shape;3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200" y="171600"/>
            <a:ext cx="5065725" cy="480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6"/>
          <p:cNvPicPr preferRelativeResize="0"/>
          <p:nvPr/>
        </p:nvPicPr>
        <p:blipFill rotWithShape="1">
          <a:blip r:embed="rId3">
            <a:alphaModFix/>
          </a:blip>
          <a:srcRect b="0" l="0" r="31726" t="0"/>
          <a:stretch/>
        </p:blipFill>
        <p:spPr>
          <a:xfrm>
            <a:off x="7425400" y="2834787"/>
            <a:ext cx="1718599" cy="2164976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6"/>
          <p:cNvSpPr txBox="1"/>
          <p:nvPr/>
        </p:nvSpPr>
        <p:spPr>
          <a:xfrm>
            <a:off x="317275" y="1001566"/>
            <a:ext cx="2292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37" name="Google Shape;337;p26"/>
          <p:cNvSpPr txBox="1"/>
          <p:nvPr/>
        </p:nvSpPr>
        <p:spPr>
          <a:xfrm>
            <a:off x="317275" y="1396660"/>
            <a:ext cx="583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26"/>
          <p:cNvSpPr txBox="1"/>
          <p:nvPr/>
        </p:nvSpPr>
        <p:spPr>
          <a:xfrm>
            <a:off x="29850" y="31650"/>
            <a:ext cx="9084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Biological Pathways using DEGs- SMOKER</a:t>
            </a: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STATUS</a:t>
            </a:r>
            <a:endParaRPr sz="700"/>
          </a:p>
        </p:txBody>
      </p:sp>
      <p:pic>
        <p:nvPicPr>
          <p:cNvPr id="339" name="Google Shape;3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275" y="1097187"/>
            <a:ext cx="6092027" cy="25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6"/>
          <p:cNvSpPr txBox="1"/>
          <p:nvPr/>
        </p:nvSpPr>
        <p:spPr>
          <a:xfrm>
            <a:off x="172976" y="3717937"/>
            <a:ext cx="189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IMMUNOLOGY- </a:t>
            </a:r>
            <a:endParaRPr sz="700"/>
          </a:p>
        </p:txBody>
      </p:sp>
      <p:sp>
        <p:nvSpPr>
          <p:cNvPr id="342" name="Google Shape;342;p26"/>
          <p:cNvSpPr txBox="1"/>
          <p:nvPr/>
        </p:nvSpPr>
        <p:spPr>
          <a:xfrm>
            <a:off x="172981" y="3815375"/>
            <a:ext cx="685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i="1"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i="1" lang="en" sz="1200">
                <a:latin typeface="Arimo"/>
                <a:ea typeface="Arimo"/>
                <a:cs typeface="Arimo"/>
                <a:sym typeface="Arimo"/>
              </a:rPr>
              <a:t>Cytokines like IL-4 and IL-13 play roles in </a:t>
            </a:r>
            <a:r>
              <a:rPr i="1" lang="en" sz="1200">
                <a:latin typeface="Arimo"/>
                <a:ea typeface="Arimo"/>
                <a:cs typeface="Arimo"/>
                <a:sym typeface="Arimo"/>
              </a:rPr>
              <a:t>immunity</a:t>
            </a:r>
            <a:r>
              <a:rPr i="1" lang="en" sz="1200">
                <a:latin typeface="Arimo"/>
                <a:ea typeface="Arimo"/>
                <a:cs typeface="Arimo"/>
                <a:sym typeface="Arimo"/>
              </a:rPr>
              <a:t> regulation and anti-inflammatory responses</a:t>
            </a:r>
            <a:endParaRPr i="1"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i="1" lang="en" sz="1200">
                <a:latin typeface="Arimo"/>
                <a:ea typeface="Arimo"/>
                <a:cs typeface="Arimo"/>
                <a:sym typeface="Arimo"/>
              </a:rPr>
              <a:t>Smoking can lead to </a:t>
            </a:r>
            <a:r>
              <a:rPr b="1" i="1" lang="en" sz="1200">
                <a:latin typeface="Arimo"/>
                <a:ea typeface="Arimo"/>
                <a:cs typeface="Arimo"/>
                <a:sym typeface="Arimo"/>
              </a:rPr>
              <a:t>neuroinflammation</a:t>
            </a:r>
            <a:endParaRPr b="1" i="1"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i="1" lang="en" sz="1200">
                <a:latin typeface="Arimo"/>
                <a:ea typeface="Arimo"/>
                <a:cs typeface="Arimo"/>
                <a:sym typeface="Arimo"/>
              </a:rPr>
              <a:t>Less IL-4 = less immune regulation = more inflammation in the brain</a:t>
            </a:r>
            <a:endParaRPr i="1"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i="1" lang="en" sz="1200">
                <a:latin typeface="Arimo"/>
                <a:ea typeface="Arimo"/>
                <a:cs typeface="Arimo"/>
                <a:sym typeface="Arimo"/>
              </a:rPr>
              <a:t>Altered IL-13 signaling may increase vulnerability to addiction</a:t>
            </a:r>
            <a:endParaRPr i="1" sz="12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00">
                <a:latin typeface="Arimo"/>
                <a:ea typeface="Arimo"/>
                <a:cs typeface="Arimo"/>
                <a:sym typeface="Arimo"/>
              </a:rPr>
              <a:t>These changes reflect an immune imbalance in the brain caused by smoking</a:t>
            </a:r>
            <a:endParaRPr b="1" i="1" sz="12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343" name="Google Shape;343;p26"/>
          <p:cNvSpPr txBox="1"/>
          <p:nvPr/>
        </p:nvSpPr>
        <p:spPr>
          <a:xfrm>
            <a:off x="6580600" y="1097175"/>
            <a:ext cx="2461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Input: 152 Differentially Expressed Genes for smoker vs non-smokers (Non-AUD).  </a:t>
            </a: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7"/>
          <p:cNvSpPr txBox="1"/>
          <p:nvPr/>
        </p:nvSpPr>
        <p:spPr>
          <a:xfrm>
            <a:off x="317275" y="1472860"/>
            <a:ext cx="583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9" name="Google Shape;349;p27"/>
          <p:cNvSpPr txBox="1"/>
          <p:nvPr/>
        </p:nvSpPr>
        <p:spPr>
          <a:xfrm>
            <a:off x="495150" y="3741800"/>
            <a:ext cx="8153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INPUT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: 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Smoker Status 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DEG (152), 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AUD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DEGs- 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(AUD vs controls)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(130). Filtered through only PFC</a:t>
            </a:r>
            <a:endParaRPr sz="13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TAKEAWAY: With the 3 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overlapping</a:t>
            </a:r>
            <a:r>
              <a:rPr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DEGs of Smoker status and AUD, we determined that they represent </a:t>
            </a:r>
            <a:r>
              <a:rPr b="1"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core </a:t>
            </a:r>
            <a:r>
              <a:rPr b="1"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genes</a:t>
            </a:r>
            <a:r>
              <a:rPr b="1" lang="en" sz="13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that contribute to shared neuro responses. Also have distinct molecular signatures, expressed through different biological mechanisms, even though both affect brain.  </a:t>
            </a:r>
            <a:endParaRPr b="1" sz="13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50" name="Google Shape;3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6825" y="570450"/>
            <a:ext cx="5394175" cy="309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7"/>
          <p:cNvSpPr txBox="1"/>
          <p:nvPr/>
        </p:nvSpPr>
        <p:spPr>
          <a:xfrm>
            <a:off x="29850" y="31650"/>
            <a:ext cx="9084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Comparison of DEGS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8"/>
          <p:cNvSpPr txBox="1"/>
          <p:nvPr/>
        </p:nvSpPr>
        <p:spPr>
          <a:xfrm>
            <a:off x="317400" y="1118700"/>
            <a:ext cx="3771600" cy="26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METHODS- </a:t>
            </a:r>
            <a:r>
              <a:rPr b="1"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DEPRESSION</a:t>
            </a:r>
            <a:endParaRPr b="1"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6060"/>
              </a:buClr>
              <a:buSzPts val="1400"/>
              <a:buFont typeface="Archivo Black"/>
              <a:buChar char="-"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Differentially Expressed Genes: </a:t>
            </a: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142</a:t>
            </a:r>
            <a:endParaRPr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6060"/>
              </a:buClr>
              <a:buSzPts val="1400"/>
              <a:buFont typeface="Archivo Black"/>
              <a:buChar char="-"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P-Value: &lt;0.05</a:t>
            </a:r>
            <a:endParaRPr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6060"/>
              </a:buClr>
              <a:buSzPts val="1400"/>
              <a:buFont typeface="Archivo Black"/>
              <a:buChar char="-"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Cutoff Value for </a:t>
            </a: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log₂fold change</a:t>
            </a: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: 0.5</a:t>
            </a:r>
            <a:endParaRPr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330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66060"/>
              </a:buClr>
              <a:buSzPts val="1600"/>
              <a:buFont typeface="Archivo Black"/>
              <a:buChar char="-"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F</a:t>
            </a: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iltered to only prefrontal cortex</a:t>
            </a:r>
            <a:endParaRPr sz="1600"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66060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57" name="Google Shape;357;p28"/>
          <p:cNvSpPr txBox="1"/>
          <p:nvPr/>
        </p:nvSpPr>
        <p:spPr>
          <a:xfrm>
            <a:off x="317275" y="1472860"/>
            <a:ext cx="583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28"/>
          <p:cNvSpPr txBox="1"/>
          <p:nvPr/>
        </p:nvSpPr>
        <p:spPr>
          <a:xfrm>
            <a:off x="317275" y="349700"/>
            <a:ext cx="489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AIM 1- Cont.</a:t>
            </a:r>
            <a:endParaRPr sz="700"/>
          </a:p>
        </p:txBody>
      </p:sp>
      <p:pic>
        <p:nvPicPr>
          <p:cNvPr id="359" name="Google Shape;359;p28" title="Screenshot 2025-04-17 1214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450" y="453250"/>
            <a:ext cx="4652926" cy="42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28"/>
          <p:cNvSpPr txBox="1"/>
          <p:nvPr/>
        </p:nvSpPr>
        <p:spPr>
          <a:xfrm>
            <a:off x="345900" y="3103775"/>
            <a:ext cx="3714600" cy="19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INPUT</a:t>
            </a:r>
            <a:r>
              <a:rPr lang="en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: Gene Expression in depressed vs nondepressed individuals (Non-AUD). </a:t>
            </a:r>
            <a:endParaRPr sz="16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i="1" lang="en" sz="12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TAKEAWAY: </a:t>
            </a:r>
            <a:endParaRPr i="1" sz="11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74"/>
              </a:buClr>
              <a:buSzPts val="1100"/>
              <a:buFont typeface="Archivo Black"/>
              <a:buChar char="-"/>
            </a:pPr>
            <a:r>
              <a:rPr i="1" lang="en" sz="11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Depression status doesn’t show a consistent effect on gene expression in the absence of AUD</a:t>
            </a:r>
            <a:endParaRPr i="1" sz="11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-2984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7074"/>
              </a:buClr>
              <a:buSzPts val="1100"/>
              <a:buFont typeface="Archivo Black"/>
              <a:buChar char="-"/>
            </a:pPr>
            <a:r>
              <a:rPr i="1" lang="en" sz="11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Gene expression could be affected by factors outside of depression</a:t>
            </a:r>
            <a:endParaRPr sz="13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9"/>
          <p:cNvPicPr preferRelativeResize="0"/>
          <p:nvPr/>
        </p:nvPicPr>
        <p:blipFill rotWithShape="1">
          <a:blip r:embed="rId3">
            <a:alphaModFix/>
          </a:blip>
          <a:srcRect b="0" l="0" r="31726" t="0"/>
          <a:stretch/>
        </p:blipFill>
        <p:spPr>
          <a:xfrm>
            <a:off x="6600850" y="1591325"/>
            <a:ext cx="2543150" cy="32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9"/>
          <p:cNvSpPr txBox="1"/>
          <p:nvPr/>
        </p:nvSpPr>
        <p:spPr>
          <a:xfrm>
            <a:off x="317275" y="1001566"/>
            <a:ext cx="2292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67" name="Google Shape;367;p29"/>
          <p:cNvSpPr txBox="1"/>
          <p:nvPr/>
        </p:nvSpPr>
        <p:spPr>
          <a:xfrm>
            <a:off x="317275" y="1472860"/>
            <a:ext cx="583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316650" y="145575"/>
            <a:ext cx="8510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Biological Pathways using DEGs- </a:t>
            </a: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DEPRESSION STATUS</a:t>
            </a:r>
            <a:endParaRPr sz="7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69" name="Google Shape;36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29"/>
          <p:cNvSpPr txBox="1"/>
          <p:nvPr/>
        </p:nvSpPr>
        <p:spPr>
          <a:xfrm>
            <a:off x="172976" y="3794137"/>
            <a:ext cx="18954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IMMUNOLOGY- </a:t>
            </a:r>
            <a:endParaRPr sz="700"/>
          </a:p>
        </p:txBody>
      </p:sp>
      <p:sp>
        <p:nvSpPr>
          <p:cNvPr id="371" name="Google Shape;371;p29"/>
          <p:cNvSpPr txBox="1"/>
          <p:nvPr/>
        </p:nvSpPr>
        <p:spPr>
          <a:xfrm>
            <a:off x="172975" y="4116625"/>
            <a:ext cx="7069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The top pathways suggest a connection between immune system activity and depression. ZAP-70 translocation, CD3/TCR phosphorylation, and PD-1 signaling are all involved in T-cell activation and regulation, indicating possible immune imbalance or chronic inflammation — both of which have been linked to depression.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372" name="Google Shape;37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675" y="1185470"/>
            <a:ext cx="6217183" cy="25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0"/>
          <p:cNvSpPr txBox="1"/>
          <p:nvPr/>
        </p:nvSpPr>
        <p:spPr>
          <a:xfrm>
            <a:off x="317275" y="1472860"/>
            <a:ext cx="583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8" name="Google Shape;378;p30"/>
          <p:cNvSpPr txBox="1"/>
          <p:nvPr/>
        </p:nvSpPr>
        <p:spPr>
          <a:xfrm>
            <a:off x="404250" y="3712300"/>
            <a:ext cx="8335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INPUT</a:t>
            </a: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: Depression DEG (</a:t>
            </a: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142</a:t>
            </a: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), AUD DEG (130). Filtered to PFC brain region only. </a:t>
            </a:r>
            <a:endParaRPr sz="15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TAKEAWAY: There were 6 DEGs that were both associated with depression and AUD DEGs; these 6 genes may contribute to neurological responses in the PFC.</a:t>
            </a:r>
            <a:endParaRPr sz="15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379" name="Google Shape;379;p30" title="Screenshot 2025-04-23 165616.png"/>
          <p:cNvPicPr preferRelativeResize="0"/>
          <p:nvPr/>
        </p:nvPicPr>
        <p:blipFill rotWithShape="1">
          <a:blip r:embed="rId3">
            <a:alphaModFix/>
          </a:blip>
          <a:srcRect b="0" l="0" r="2305" t="8600"/>
          <a:stretch/>
        </p:blipFill>
        <p:spPr>
          <a:xfrm>
            <a:off x="1723225" y="673950"/>
            <a:ext cx="5697551" cy="28014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0"/>
          <p:cNvSpPr txBox="1"/>
          <p:nvPr/>
        </p:nvSpPr>
        <p:spPr>
          <a:xfrm>
            <a:off x="902250" y="75150"/>
            <a:ext cx="73395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Archivo Black"/>
                <a:ea typeface="Archivo Black"/>
                <a:cs typeface="Archivo Black"/>
                <a:sym typeface="Archivo Black"/>
              </a:rPr>
              <a:t>Depression DEG vs AUD DEG</a:t>
            </a:r>
            <a:endParaRPr sz="1800">
              <a:solidFill>
                <a:schemeClr val="dk2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sp>
        <p:nvSpPr>
          <p:cNvPr id="381" name="Google Shape;381;p30"/>
          <p:cNvSpPr txBox="1"/>
          <p:nvPr/>
        </p:nvSpPr>
        <p:spPr>
          <a:xfrm>
            <a:off x="5277600" y="3095250"/>
            <a:ext cx="1112400" cy="18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2" name="Google Shape;382;p30"/>
          <p:cNvSpPr txBox="1"/>
          <p:nvPr/>
        </p:nvSpPr>
        <p:spPr>
          <a:xfrm>
            <a:off x="5395000" y="2979475"/>
            <a:ext cx="10542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AUD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1"/>
          <p:cNvPicPr preferRelativeResize="0"/>
          <p:nvPr/>
        </p:nvPicPr>
        <p:blipFill rotWithShape="1">
          <a:blip r:embed="rId3">
            <a:alphaModFix/>
          </a:blip>
          <a:srcRect b="0" l="0" r="31726" t="0"/>
          <a:stretch/>
        </p:blipFill>
        <p:spPr>
          <a:xfrm>
            <a:off x="6600850" y="1591325"/>
            <a:ext cx="2543150" cy="32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1"/>
          <p:cNvSpPr txBox="1"/>
          <p:nvPr/>
        </p:nvSpPr>
        <p:spPr>
          <a:xfrm>
            <a:off x="317275" y="1001566"/>
            <a:ext cx="2292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89" name="Google Shape;389;p31"/>
          <p:cNvSpPr txBox="1"/>
          <p:nvPr/>
        </p:nvSpPr>
        <p:spPr>
          <a:xfrm>
            <a:off x="317275" y="349700"/>
            <a:ext cx="85107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DEG Overlap between Smoker and Depression with AUD</a:t>
            </a:r>
            <a:endParaRPr sz="700"/>
          </a:p>
        </p:txBody>
      </p:sp>
      <p:pic>
        <p:nvPicPr>
          <p:cNvPr id="390" name="Google Shape;3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31"/>
          <p:cNvSpPr txBox="1"/>
          <p:nvPr/>
        </p:nvSpPr>
        <p:spPr>
          <a:xfrm>
            <a:off x="359825" y="1635525"/>
            <a:ext cx="63618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Once overlapped genes were gathered, while they didn’t reach statistical significance (adjusted p-values were not below 0.05 threshold) , after looking more into their specific </a:t>
            </a:r>
            <a:r>
              <a:rPr lang="en">
                <a:latin typeface="Arimo"/>
                <a:ea typeface="Arimo"/>
                <a:cs typeface="Arimo"/>
                <a:sym typeface="Arimo"/>
              </a:rPr>
              <a:t>function, we were able to make two major correlations. </a:t>
            </a:r>
            <a:r>
              <a:rPr b="1" lang="en">
                <a:latin typeface="Arimo"/>
                <a:ea typeface="Arimo"/>
                <a:cs typeface="Arimo"/>
                <a:sym typeface="Arimo"/>
              </a:rPr>
              <a:t>Neuroinflammation and role in immunity. </a:t>
            </a:r>
            <a:endParaRPr b="1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Arimo"/>
                <a:ea typeface="Arimo"/>
                <a:cs typeface="Arimo"/>
                <a:sym typeface="Arimo"/>
              </a:rPr>
              <a:t>SMOKER/ AUD:</a:t>
            </a:r>
            <a:r>
              <a:rPr lang="en" sz="1000">
                <a:latin typeface="Arimo"/>
                <a:ea typeface="Arimo"/>
                <a:cs typeface="Arimo"/>
                <a:sym typeface="Arimo"/>
              </a:rPr>
              <a:t> IL1B: Triggers inflammation; key in neuroimmune signaling.</a:t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mo"/>
                <a:ea typeface="Arimo"/>
                <a:cs typeface="Arimo"/>
                <a:sym typeface="Arimo"/>
              </a:rPr>
              <a:t>IL1RL1: Immune receptor; modulates inflammation via IL-33.</a:t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mo"/>
                <a:ea typeface="Arimo"/>
                <a:cs typeface="Arimo"/>
                <a:sym typeface="Arimo"/>
              </a:rPr>
              <a:t>LINC01115: Long non-coding RNA; may regulate cell signaling.</a:t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 u="sng">
                <a:latin typeface="Arimo"/>
                <a:ea typeface="Arimo"/>
                <a:cs typeface="Arimo"/>
                <a:sym typeface="Arimo"/>
              </a:rPr>
              <a:t>DEPRESSION/ AUD: </a:t>
            </a:r>
            <a:r>
              <a:rPr lang="en" sz="1000">
                <a:latin typeface="Arimo"/>
                <a:ea typeface="Arimo"/>
                <a:cs typeface="Arimo"/>
                <a:sym typeface="Arimo"/>
              </a:rPr>
              <a:t>RGPD2: Involved in protein transport into the nucleus.</a:t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mo"/>
                <a:ea typeface="Arimo"/>
                <a:cs typeface="Arimo"/>
                <a:sym typeface="Arimo"/>
              </a:rPr>
              <a:t>FAM225B: Non-coding RNA; linked to cell growth and migration.</a:t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mo"/>
                <a:ea typeface="Arimo"/>
                <a:cs typeface="Arimo"/>
                <a:sym typeface="Arimo"/>
              </a:rPr>
              <a:t>PDK4: Alters brain energy metabolism; shifts fuel use.</a:t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mo"/>
                <a:ea typeface="Arimo"/>
                <a:cs typeface="Arimo"/>
                <a:sym typeface="Arimo"/>
              </a:rPr>
              <a:t>RP11-848G14.5: Poorly understood non-coding RNA.</a:t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Arimo"/>
                <a:ea typeface="Arimo"/>
                <a:cs typeface="Arimo"/>
                <a:sym typeface="Arimo"/>
              </a:rPr>
              <a:t>C10orf105: Uncharacterized; possible regulatory role.</a:t>
            </a:r>
            <a:endParaRPr sz="1000"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/>
        </p:nvSpPr>
        <p:spPr>
          <a:xfrm>
            <a:off x="216825" y="1101025"/>
            <a:ext cx="65958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mo"/>
              <a:buChar char="❏"/>
            </a:pPr>
            <a:r>
              <a:rPr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 medical condition concerning the inability to end or regulate alcohol consumption despite the negative consequences the user faces:</a:t>
            </a:r>
            <a:endParaRPr sz="16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66" name="Google Shape;66;p14"/>
          <p:cNvSpPr/>
          <p:nvPr/>
        </p:nvSpPr>
        <p:spPr>
          <a:xfrm rot="6977687">
            <a:off x="-3699285" y="-1509798"/>
            <a:ext cx="4724854" cy="3940086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93495" y="-964827"/>
            <a:ext cx="3368335" cy="2455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" name="Google Shape;68;p14"/>
          <p:cNvGrpSpPr/>
          <p:nvPr/>
        </p:nvGrpSpPr>
        <p:grpSpPr>
          <a:xfrm>
            <a:off x="6614074" y="1511374"/>
            <a:ext cx="1968845" cy="2182449"/>
            <a:chOff x="0" y="0"/>
            <a:chExt cx="812800" cy="812800"/>
          </a:xfrm>
        </p:grpSpPr>
        <p:sp>
          <p:nvSpPr>
            <p:cNvPr id="69" name="Google Shape;69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38100">
              <a:solidFill>
                <a:srgbClr val="00707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7776281" y="2385266"/>
            <a:ext cx="51044" cy="51044"/>
            <a:chOff x="0" y="0"/>
            <a:chExt cx="812800" cy="812800"/>
          </a:xfrm>
        </p:grpSpPr>
        <p:sp>
          <p:nvSpPr>
            <p:cNvPr id="72" name="Google Shape;72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14"/>
          <p:cNvGrpSpPr/>
          <p:nvPr/>
        </p:nvGrpSpPr>
        <p:grpSpPr>
          <a:xfrm>
            <a:off x="7899825" y="2453685"/>
            <a:ext cx="62504" cy="62504"/>
            <a:chOff x="0" y="0"/>
            <a:chExt cx="812800" cy="812800"/>
          </a:xfrm>
        </p:grpSpPr>
        <p:sp>
          <p:nvSpPr>
            <p:cNvPr id="75" name="Google Shape;7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" name="Google Shape;77;p14"/>
          <p:cNvGrpSpPr/>
          <p:nvPr/>
        </p:nvGrpSpPr>
        <p:grpSpPr>
          <a:xfrm>
            <a:off x="7943321" y="2305560"/>
            <a:ext cx="36413" cy="36413"/>
            <a:chOff x="0" y="0"/>
            <a:chExt cx="812800" cy="812800"/>
          </a:xfrm>
        </p:grpSpPr>
        <p:sp>
          <p:nvSpPr>
            <p:cNvPr id="78" name="Google Shape;7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14"/>
          <p:cNvSpPr txBox="1"/>
          <p:nvPr/>
        </p:nvSpPr>
        <p:spPr>
          <a:xfrm>
            <a:off x="507750" y="510225"/>
            <a:ext cx="7472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Alcohol Use Disorder (AUD)</a:t>
            </a:r>
            <a:endParaRPr sz="700"/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7325" y="1788450"/>
            <a:ext cx="1042325" cy="1628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0288" y="4652321"/>
            <a:ext cx="291850" cy="261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03299" y="309192"/>
            <a:ext cx="332700" cy="302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4"/>
          <p:cNvSpPr txBox="1"/>
          <p:nvPr/>
        </p:nvSpPr>
        <p:spPr>
          <a:xfrm>
            <a:off x="3592102" y="3108775"/>
            <a:ext cx="231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Symptoms</a:t>
            </a:r>
            <a:endParaRPr sz="200"/>
          </a:p>
        </p:txBody>
      </p:sp>
      <p:sp>
        <p:nvSpPr>
          <p:cNvPr id="86" name="Google Shape;86;p14"/>
          <p:cNvSpPr txBox="1"/>
          <p:nvPr/>
        </p:nvSpPr>
        <p:spPr>
          <a:xfrm>
            <a:off x="3424250" y="3401863"/>
            <a:ext cx="44736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mo"/>
              <a:buChar char="❏"/>
            </a:pPr>
            <a:r>
              <a:rPr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Alcohol overconsumption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mo"/>
              <a:buChar char="❏"/>
            </a:pPr>
            <a:r>
              <a:rPr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Inability to reduce alcohol intake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mo"/>
              <a:buChar char="❏"/>
            </a:pPr>
            <a:r>
              <a:rPr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Continuation of drinking despite consequences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mo"/>
              <a:buChar char="❏"/>
            </a:pPr>
            <a:r>
              <a:rPr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Obsession with alcohol 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07752" y="3095075"/>
            <a:ext cx="231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Risks</a:t>
            </a:r>
            <a:endParaRPr sz="200"/>
          </a:p>
        </p:txBody>
      </p:sp>
      <p:sp>
        <p:nvSpPr>
          <p:cNvPr id="88" name="Google Shape;88;p14"/>
          <p:cNvSpPr txBox="1"/>
          <p:nvPr/>
        </p:nvSpPr>
        <p:spPr>
          <a:xfrm>
            <a:off x="368125" y="3401188"/>
            <a:ext cx="44736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mo"/>
              <a:buChar char="❏"/>
            </a:pPr>
            <a:r>
              <a:rPr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Alcohol misuse 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mo"/>
              <a:buChar char="❏"/>
            </a:pPr>
            <a:r>
              <a:rPr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Past family history or genetics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mo"/>
              <a:buChar char="❏"/>
            </a:pPr>
            <a:r>
              <a:rPr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Consuming alcohol at a young age</a:t>
            </a:r>
            <a:endParaRPr sz="13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mo"/>
              <a:buChar char="❏"/>
            </a:pPr>
            <a:r>
              <a:rPr lang="en" sz="13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Mental health issues 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321725" y="1965725"/>
            <a:ext cx="45384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“</a:t>
            </a:r>
            <a:r>
              <a:rPr i="1" lang="en" sz="15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According to a 2022 national survey, about 1 in 7 men, 1 in 11 women, and 1 in 33 adolescents (aged 12-17) meet the diagnostic criteria for AUD.”</a:t>
            </a:r>
            <a:endParaRPr i="1" sz="20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32"/>
          <p:cNvPicPr preferRelativeResize="0"/>
          <p:nvPr/>
        </p:nvPicPr>
        <p:blipFill rotWithShape="1">
          <a:blip r:embed="rId3">
            <a:alphaModFix/>
          </a:blip>
          <a:srcRect b="0" l="0" r="31726" t="0"/>
          <a:stretch/>
        </p:blipFill>
        <p:spPr>
          <a:xfrm>
            <a:off x="6600850" y="1591325"/>
            <a:ext cx="2543150" cy="32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2"/>
          <p:cNvSpPr txBox="1"/>
          <p:nvPr/>
        </p:nvSpPr>
        <p:spPr>
          <a:xfrm>
            <a:off x="317275" y="1001566"/>
            <a:ext cx="2292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398" name="Google Shape;398;p32"/>
          <p:cNvSpPr txBox="1"/>
          <p:nvPr/>
        </p:nvSpPr>
        <p:spPr>
          <a:xfrm>
            <a:off x="317275" y="1472860"/>
            <a:ext cx="583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9" name="Google Shape;399;p32"/>
          <p:cNvSpPr txBox="1"/>
          <p:nvPr/>
        </p:nvSpPr>
        <p:spPr>
          <a:xfrm>
            <a:off x="316650" y="145575"/>
            <a:ext cx="85107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DEGs for Depression in non-AUD Samples</a:t>
            </a:r>
            <a:endParaRPr sz="29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00" name="Google Shape;40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4113" y="783928"/>
            <a:ext cx="6355775" cy="417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33"/>
          <p:cNvPicPr preferRelativeResize="0"/>
          <p:nvPr/>
        </p:nvPicPr>
        <p:blipFill rotWithShape="1">
          <a:blip r:embed="rId3">
            <a:alphaModFix/>
          </a:blip>
          <a:srcRect b="0" l="0" r="31726" t="0"/>
          <a:stretch/>
        </p:blipFill>
        <p:spPr>
          <a:xfrm>
            <a:off x="6600850" y="1591325"/>
            <a:ext cx="2543150" cy="32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3"/>
          <p:cNvSpPr txBox="1"/>
          <p:nvPr/>
        </p:nvSpPr>
        <p:spPr>
          <a:xfrm>
            <a:off x="317275" y="1001566"/>
            <a:ext cx="2292000" cy="1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sp>
        <p:nvSpPr>
          <p:cNvPr id="408" name="Google Shape;408;p33"/>
          <p:cNvSpPr txBox="1"/>
          <p:nvPr/>
        </p:nvSpPr>
        <p:spPr>
          <a:xfrm>
            <a:off x="317275" y="1472860"/>
            <a:ext cx="583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316650" y="145575"/>
            <a:ext cx="851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DEGs for Smoking Status in Non-AUD Samples</a:t>
            </a:r>
            <a:endParaRPr sz="2500">
              <a:solidFill>
                <a:srgbClr val="007074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pic>
        <p:nvPicPr>
          <p:cNvPr id="410" name="Google Shape;41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0150" y="1109275"/>
            <a:ext cx="4026555" cy="3388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31989" y="741612"/>
            <a:ext cx="6280022" cy="4123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4183">
            <a:off x="6958916" y="3077768"/>
            <a:ext cx="2725759" cy="259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737" y="548488"/>
            <a:ext cx="3870500" cy="469342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4"/>
          <p:cNvSpPr/>
          <p:nvPr/>
        </p:nvSpPr>
        <p:spPr>
          <a:xfrm rot="1923209">
            <a:off x="-2001498" y="3427522"/>
            <a:ext cx="3145717" cy="2629447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4"/>
          <p:cNvSpPr txBox="1"/>
          <p:nvPr/>
        </p:nvSpPr>
        <p:spPr>
          <a:xfrm>
            <a:off x="1545400" y="1555800"/>
            <a:ext cx="41322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64949"/>
                </a:solidFill>
                <a:latin typeface="Archivo Black"/>
                <a:ea typeface="Archivo Black"/>
                <a:cs typeface="Archivo Black"/>
                <a:sym typeface="Archivo Black"/>
              </a:rPr>
              <a:t>AIM 2</a:t>
            </a:r>
            <a:endParaRPr sz="9600"/>
          </a:p>
        </p:txBody>
      </p:sp>
      <p:sp>
        <p:nvSpPr>
          <p:cNvPr id="421" name="Google Shape;421;p34"/>
          <p:cNvSpPr txBox="1"/>
          <p:nvPr/>
        </p:nvSpPr>
        <p:spPr>
          <a:xfrm>
            <a:off x="1091950" y="3033600"/>
            <a:ext cx="5039100" cy="13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Arimo"/>
                <a:ea typeface="Arimo"/>
                <a:cs typeface="Arimo"/>
                <a:sym typeface="Arimo"/>
              </a:rPr>
              <a:t>Creating K-Nearest Neighbors (KNN) Model</a:t>
            </a:r>
            <a:endParaRPr sz="3600"/>
          </a:p>
        </p:txBody>
      </p:sp>
      <p:sp>
        <p:nvSpPr>
          <p:cNvPr id="422" name="Google Shape;422;p34"/>
          <p:cNvSpPr/>
          <p:nvPr/>
        </p:nvSpPr>
        <p:spPr>
          <a:xfrm rot="1317634">
            <a:off x="7967208" y="1381857"/>
            <a:ext cx="2063546" cy="1774650"/>
          </a:xfrm>
          <a:custGeom>
            <a:rect b="b" l="l" r="r" t="t"/>
            <a:pathLst>
              <a:path extrusionOk="0" h="3539535" w="4115738">
                <a:moveTo>
                  <a:pt x="0" y="0"/>
                </a:moveTo>
                <a:lnTo>
                  <a:pt x="4115738" y="0"/>
                </a:lnTo>
                <a:lnTo>
                  <a:pt x="4115738" y="3539535"/>
                </a:lnTo>
                <a:lnTo>
                  <a:pt x="0" y="3539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23" name="Google Shape;42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750" y="1210858"/>
            <a:ext cx="415750" cy="38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6244" y="4528538"/>
            <a:ext cx="332700" cy="29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313698" y="2461292"/>
            <a:ext cx="2907202" cy="3286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5"/>
          <p:cNvSpPr txBox="1"/>
          <p:nvPr/>
        </p:nvSpPr>
        <p:spPr>
          <a:xfrm>
            <a:off x="317275" y="3177963"/>
            <a:ext cx="546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4</a:t>
            </a: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. Build KNN model</a:t>
            </a:r>
            <a:endParaRPr sz="700"/>
          </a:p>
        </p:txBody>
      </p:sp>
      <p:sp>
        <p:nvSpPr>
          <p:cNvPr id="431" name="Google Shape;431;p35"/>
          <p:cNvSpPr txBox="1"/>
          <p:nvPr/>
        </p:nvSpPr>
        <p:spPr>
          <a:xfrm>
            <a:off x="317275" y="2353313"/>
            <a:ext cx="546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3</a:t>
            </a: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. Split into training and testing data</a:t>
            </a:r>
            <a:endParaRPr sz="700"/>
          </a:p>
        </p:txBody>
      </p:sp>
      <p:sp>
        <p:nvSpPr>
          <p:cNvPr id="432" name="Google Shape;432;p35"/>
          <p:cNvSpPr txBox="1"/>
          <p:nvPr/>
        </p:nvSpPr>
        <p:spPr>
          <a:xfrm>
            <a:off x="317275" y="1693188"/>
            <a:ext cx="546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. Filter counts matrix to only include DEGs</a:t>
            </a:r>
            <a:endParaRPr sz="700"/>
          </a:p>
        </p:txBody>
      </p:sp>
      <p:pic>
        <p:nvPicPr>
          <p:cNvPr id="433" name="Google Shape;433;p35"/>
          <p:cNvPicPr preferRelativeResize="0"/>
          <p:nvPr/>
        </p:nvPicPr>
        <p:blipFill rotWithShape="1">
          <a:blip r:embed="rId3">
            <a:alphaModFix/>
          </a:blip>
          <a:srcRect b="0" l="0" r="31726" t="0"/>
          <a:stretch/>
        </p:blipFill>
        <p:spPr>
          <a:xfrm>
            <a:off x="6600850" y="1766075"/>
            <a:ext cx="2543150" cy="32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5"/>
          <p:cNvSpPr txBox="1"/>
          <p:nvPr/>
        </p:nvSpPr>
        <p:spPr>
          <a:xfrm>
            <a:off x="317275" y="1330423"/>
            <a:ext cx="5832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35"/>
          <p:cNvSpPr txBox="1"/>
          <p:nvPr/>
        </p:nvSpPr>
        <p:spPr>
          <a:xfrm>
            <a:off x="317275" y="273500"/>
            <a:ext cx="8510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Methods</a:t>
            </a:r>
            <a:endParaRPr sz="700"/>
          </a:p>
        </p:txBody>
      </p:sp>
      <p:pic>
        <p:nvPicPr>
          <p:cNvPr id="436" name="Google Shape;43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5"/>
          <p:cNvSpPr txBox="1"/>
          <p:nvPr/>
        </p:nvSpPr>
        <p:spPr>
          <a:xfrm>
            <a:off x="317274" y="1033075"/>
            <a:ext cx="47199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1. Determine DEGs found by researchers</a:t>
            </a:r>
            <a:endParaRPr sz="700"/>
          </a:p>
        </p:txBody>
      </p:sp>
      <p:sp>
        <p:nvSpPr>
          <p:cNvPr id="438" name="Google Shape;438;p35"/>
          <p:cNvSpPr txBox="1"/>
          <p:nvPr/>
        </p:nvSpPr>
        <p:spPr>
          <a:xfrm>
            <a:off x="317281" y="1279363"/>
            <a:ext cx="68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Search through the research paper for the AUD vs non AUD DEGs that the researchers found for both the PFC and NAc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39" name="Google Shape;439;p35"/>
          <p:cNvSpPr txBox="1"/>
          <p:nvPr/>
        </p:nvSpPr>
        <p:spPr>
          <a:xfrm>
            <a:off x="317281" y="1918475"/>
            <a:ext cx="685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Filter the counts matrix to only include the DEGs found by the researchers for each of the respective brain regions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0" name="Google Shape;440;p35"/>
          <p:cNvSpPr txBox="1"/>
          <p:nvPr/>
        </p:nvSpPr>
        <p:spPr>
          <a:xfrm>
            <a:off x="317281" y="2611738"/>
            <a:ext cx="685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Split the counts data into 70% training and 30% testing data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Training: 67 samples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Testing: 29 samples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1" name="Google Shape;441;p35"/>
          <p:cNvSpPr txBox="1"/>
          <p:nvPr/>
        </p:nvSpPr>
        <p:spPr>
          <a:xfrm>
            <a:off x="317281" y="3403250"/>
            <a:ext cx="685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Train model using set aside training data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Test model using set aside testing data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Report accuracy of model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2" name="Google Shape;442;p35"/>
          <p:cNvSpPr txBox="1"/>
          <p:nvPr/>
        </p:nvSpPr>
        <p:spPr>
          <a:xfrm>
            <a:off x="317275" y="4002613"/>
            <a:ext cx="5462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5</a:t>
            </a:r>
            <a:r>
              <a:rPr lang="en" sz="16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. Find most accurate k number of neighbors</a:t>
            </a:r>
            <a:endParaRPr sz="700"/>
          </a:p>
        </p:txBody>
      </p:sp>
      <p:sp>
        <p:nvSpPr>
          <p:cNvPr id="443" name="Google Shape;443;p35"/>
          <p:cNvSpPr txBox="1"/>
          <p:nvPr/>
        </p:nvSpPr>
        <p:spPr>
          <a:xfrm>
            <a:off x="317281" y="4227900"/>
            <a:ext cx="685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Use loop to keep training model with different odd numbers of k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Track accuracies for each k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Determine the most accurate but lowest k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6"/>
          <p:cNvSpPr txBox="1"/>
          <p:nvPr/>
        </p:nvSpPr>
        <p:spPr>
          <a:xfrm>
            <a:off x="514349" y="817975"/>
            <a:ext cx="7421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Using 447 PFC DEGs found by researchers (p-value &lt; 0.05, matching effect directions)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49" name="Google Shape;449;p36"/>
          <p:cNvSpPr/>
          <p:nvPr/>
        </p:nvSpPr>
        <p:spPr>
          <a:xfrm rot="6977687">
            <a:off x="-3699285" y="-1509798"/>
            <a:ext cx="4724854" cy="3940086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 txBox="1"/>
          <p:nvPr/>
        </p:nvSpPr>
        <p:spPr>
          <a:xfrm>
            <a:off x="514350" y="385763"/>
            <a:ext cx="291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 sz="700"/>
          </a:p>
        </p:txBody>
      </p:sp>
      <p:pic>
        <p:nvPicPr>
          <p:cNvPr id="451" name="Google Shape;4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0795" y="-1000727"/>
            <a:ext cx="3368335" cy="24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6"/>
          <p:cNvSpPr/>
          <p:nvPr/>
        </p:nvSpPr>
        <p:spPr>
          <a:xfrm>
            <a:off x="467150" y="325500"/>
            <a:ext cx="410700" cy="344400"/>
          </a:xfrm>
          <a:prstGeom prst="ellipse">
            <a:avLst/>
          </a:prstGeom>
          <a:solidFill>
            <a:srgbClr val="C9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6"/>
          <p:cNvSpPr txBox="1"/>
          <p:nvPr/>
        </p:nvSpPr>
        <p:spPr>
          <a:xfrm>
            <a:off x="514356" y="228300"/>
            <a:ext cx="653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KNN Model For PFCs</a:t>
            </a:r>
            <a:endParaRPr sz="700"/>
          </a:p>
        </p:txBody>
      </p:sp>
      <p:pic>
        <p:nvPicPr>
          <p:cNvPr id="455" name="Google Shape;4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3315" y="1311950"/>
            <a:ext cx="4688062" cy="37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6"/>
          <p:cNvPicPr preferRelativeResize="0"/>
          <p:nvPr/>
        </p:nvPicPr>
        <p:blipFill rotWithShape="1">
          <a:blip r:embed="rId6">
            <a:alphaModFix/>
          </a:blip>
          <a:srcRect b="0" l="16121" r="0" t="0"/>
          <a:stretch/>
        </p:blipFill>
        <p:spPr>
          <a:xfrm>
            <a:off x="1167700" y="1423300"/>
            <a:ext cx="1508050" cy="35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7"/>
          <p:cNvSpPr/>
          <p:nvPr/>
        </p:nvSpPr>
        <p:spPr>
          <a:xfrm rot="6977687">
            <a:off x="-3699285" y="-1509798"/>
            <a:ext cx="4724854" cy="3940086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/>
        </p:nvSpPr>
        <p:spPr>
          <a:xfrm>
            <a:off x="514350" y="385763"/>
            <a:ext cx="291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 sz="700"/>
          </a:p>
        </p:txBody>
      </p:sp>
      <p:pic>
        <p:nvPicPr>
          <p:cNvPr id="463" name="Google Shape;4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0795" y="-1000727"/>
            <a:ext cx="3368335" cy="24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37"/>
          <p:cNvSpPr/>
          <p:nvPr/>
        </p:nvSpPr>
        <p:spPr>
          <a:xfrm>
            <a:off x="467150" y="325500"/>
            <a:ext cx="410700" cy="344400"/>
          </a:xfrm>
          <a:prstGeom prst="ellipse">
            <a:avLst/>
          </a:prstGeom>
          <a:solidFill>
            <a:srgbClr val="C9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37"/>
          <p:cNvSpPr txBox="1"/>
          <p:nvPr/>
        </p:nvSpPr>
        <p:spPr>
          <a:xfrm>
            <a:off x="514356" y="228300"/>
            <a:ext cx="65316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KNN Model For NAc</a:t>
            </a:r>
            <a:endParaRPr sz="700"/>
          </a:p>
        </p:txBody>
      </p:sp>
      <p:pic>
        <p:nvPicPr>
          <p:cNvPr id="467" name="Google Shape;467;p37"/>
          <p:cNvPicPr preferRelativeResize="0"/>
          <p:nvPr/>
        </p:nvPicPr>
        <p:blipFill rotWithShape="1">
          <a:blip r:embed="rId5">
            <a:alphaModFix/>
          </a:blip>
          <a:srcRect b="0" l="15668" r="0" t="2477"/>
          <a:stretch/>
        </p:blipFill>
        <p:spPr>
          <a:xfrm>
            <a:off x="1167700" y="1358575"/>
            <a:ext cx="1535075" cy="36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6837" y="1311963"/>
            <a:ext cx="4688062" cy="37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37"/>
          <p:cNvSpPr txBox="1"/>
          <p:nvPr/>
        </p:nvSpPr>
        <p:spPr>
          <a:xfrm>
            <a:off x="514356" y="817975"/>
            <a:ext cx="685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Using 54 NAc DEGs found by researchers </a:t>
            </a:r>
            <a:r>
              <a:rPr lang="en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(p-value &lt; 0.05, matching effect directions)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4183">
            <a:off x="6958916" y="3077768"/>
            <a:ext cx="2725759" cy="259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737" y="548488"/>
            <a:ext cx="3870500" cy="469342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38"/>
          <p:cNvSpPr/>
          <p:nvPr/>
        </p:nvSpPr>
        <p:spPr>
          <a:xfrm rot="1923209">
            <a:off x="-2001498" y="3427522"/>
            <a:ext cx="3145717" cy="2629447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8"/>
          <p:cNvSpPr/>
          <p:nvPr/>
        </p:nvSpPr>
        <p:spPr>
          <a:xfrm rot="1317634">
            <a:off x="7967208" y="1381857"/>
            <a:ext cx="2063546" cy="1774650"/>
          </a:xfrm>
          <a:custGeom>
            <a:rect b="b" l="l" r="r" t="t"/>
            <a:pathLst>
              <a:path extrusionOk="0" h="3539535" w="4115738">
                <a:moveTo>
                  <a:pt x="0" y="0"/>
                </a:moveTo>
                <a:lnTo>
                  <a:pt x="4115738" y="0"/>
                </a:lnTo>
                <a:lnTo>
                  <a:pt x="4115738" y="3539535"/>
                </a:lnTo>
                <a:lnTo>
                  <a:pt x="0" y="3539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78" name="Google Shape;4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750" y="1210858"/>
            <a:ext cx="415750" cy="38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1169" y="4225213"/>
            <a:ext cx="332700" cy="29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313698" y="2461292"/>
            <a:ext cx="2907202" cy="32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38"/>
          <p:cNvSpPr txBox="1"/>
          <p:nvPr/>
        </p:nvSpPr>
        <p:spPr>
          <a:xfrm>
            <a:off x="607750" y="909300"/>
            <a:ext cx="6218400" cy="33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64949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Conclusions and Future Directions</a:t>
            </a:r>
            <a:endParaRPr sz="7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9"/>
          <p:cNvSpPr txBox="1"/>
          <p:nvPr/>
        </p:nvSpPr>
        <p:spPr>
          <a:xfrm>
            <a:off x="1548774" y="1653250"/>
            <a:ext cx="2844000" cy="27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Analyzed 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DEG Pathways- Each overlapping DEG (3 from smoker and 6 from depression) shared the same 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correlation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 of being cytokines that play a role in either pro/anti inflammatory effects in neuroinflammation. 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Found </a:t>
            </a:r>
            <a:r>
              <a:rPr b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3 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overlapping DEGs for smoking DEGs and AUD DEGs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Found </a:t>
            </a:r>
            <a:r>
              <a:rPr b="1"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6 </a:t>
            </a: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overlapping DEGs for depression DEGs and AUD DEGs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7" name="Google Shape;487;p39"/>
          <p:cNvSpPr txBox="1"/>
          <p:nvPr/>
        </p:nvSpPr>
        <p:spPr>
          <a:xfrm>
            <a:off x="5967337" y="1567100"/>
            <a:ext cx="27291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305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700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Built 2 KNN models, one for each brain region (PFC and NAc)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Tested for the most accurate k neighbors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Concluded both models are not accurate enough to be medical-grade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88" name="Google Shape;488;p39"/>
          <p:cNvSpPr/>
          <p:nvPr/>
        </p:nvSpPr>
        <p:spPr>
          <a:xfrm rot="-9633598">
            <a:off x="6467746" y="-2543723"/>
            <a:ext cx="4716651" cy="3946040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9" name="Google Shape;4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338" y="-673192"/>
            <a:ext cx="2637145" cy="3107841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39"/>
          <p:cNvSpPr/>
          <p:nvPr/>
        </p:nvSpPr>
        <p:spPr>
          <a:xfrm>
            <a:off x="447563" y="1164835"/>
            <a:ext cx="874942" cy="752450"/>
          </a:xfrm>
          <a:custGeom>
            <a:rect b="b" l="l" r="r" t="t"/>
            <a:pathLst>
              <a:path extrusionOk="0" h="1504899" w="1749883">
                <a:moveTo>
                  <a:pt x="0" y="0"/>
                </a:moveTo>
                <a:lnTo>
                  <a:pt x="1749883" y="0"/>
                </a:lnTo>
                <a:lnTo>
                  <a:pt x="1749883" y="1504900"/>
                </a:lnTo>
                <a:lnTo>
                  <a:pt x="0" y="1504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91" name="Google Shape;491;p39"/>
          <p:cNvSpPr/>
          <p:nvPr/>
        </p:nvSpPr>
        <p:spPr>
          <a:xfrm>
            <a:off x="4863802" y="1150992"/>
            <a:ext cx="874942" cy="752449"/>
          </a:xfrm>
          <a:custGeom>
            <a:rect b="b" l="l" r="r" t="t"/>
            <a:pathLst>
              <a:path extrusionOk="0" h="1504899" w="1749883">
                <a:moveTo>
                  <a:pt x="0" y="0"/>
                </a:moveTo>
                <a:lnTo>
                  <a:pt x="1749883" y="0"/>
                </a:lnTo>
                <a:lnTo>
                  <a:pt x="1749883" y="1504899"/>
                </a:lnTo>
                <a:lnTo>
                  <a:pt x="0" y="1504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92" name="Google Shape;492;p39"/>
          <p:cNvGrpSpPr/>
          <p:nvPr/>
        </p:nvGrpSpPr>
        <p:grpSpPr>
          <a:xfrm>
            <a:off x="634347" y="1202458"/>
            <a:ext cx="501416" cy="501416"/>
            <a:chOff x="0" y="0"/>
            <a:chExt cx="812800" cy="812800"/>
          </a:xfrm>
        </p:grpSpPr>
        <p:sp>
          <p:nvSpPr>
            <p:cNvPr id="493" name="Google Shape;493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5" name="Google Shape;495;p39"/>
          <p:cNvGrpSpPr/>
          <p:nvPr/>
        </p:nvGrpSpPr>
        <p:grpSpPr>
          <a:xfrm>
            <a:off x="5050588" y="1188613"/>
            <a:ext cx="501416" cy="501416"/>
            <a:chOff x="0" y="0"/>
            <a:chExt cx="812800" cy="812800"/>
          </a:xfrm>
        </p:grpSpPr>
        <p:sp>
          <p:nvSpPr>
            <p:cNvPr id="496" name="Google Shape;496;p39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8" name="Google Shape;498;p39"/>
          <p:cNvSpPr txBox="1"/>
          <p:nvPr/>
        </p:nvSpPr>
        <p:spPr>
          <a:xfrm>
            <a:off x="511100" y="431180"/>
            <a:ext cx="43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Results</a:t>
            </a:r>
            <a:endParaRPr sz="700"/>
          </a:p>
        </p:txBody>
      </p:sp>
      <p:sp>
        <p:nvSpPr>
          <p:cNvPr id="499" name="Google Shape;499;p39"/>
          <p:cNvSpPr txBox="1"/>
          <p:nvPr/>
        </p:nvSpPr>
        <p:spPr>
          <a:xfrm>
            <a:off x="1548777" y="1236273"/>
            <a:ext cx="193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Comparing DEGs</a:t>
            </a:r>
            <a:endParaRPr sz="700"/>
          </a:p>
        </p:txBody>
      </p:sp>
      <p:sp>
        <p:nvSpPr>
          <p:cNvPr id="500" name="Google Shape;500;p39"/>
          <p:cNvSpPr txBox="1"/>
          <p:nvPr/>
        </p:nvSpPr>
        <p:spPr>
          <a:xfrm>
            <a:off x="5967344" y="1150117"/>
            <a:ext cx="20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KNN Classifier</a:t>
            </a:r>
            <a:endParaRPr sz="700"/>
          </a:p>
        </p:txBody>
      </p:sp>
      <p:pic>
        <p:nvPicPr>
          <p:cNvPr id="501" name="Google Shape;50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5050" y="349419"/>
            <a:ext cx="247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39"/>
          <p:cNvSpPr txBox="1"/>
          <p:nvPr/>
        </p:nvSpPr>
        <p:spPr>
          <a:xfrm>
            <a:off x="761126" y="1299250"/>
            <a:ext cx="2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04" name="Google Shape;504;p39"/>
          <p:cNvSpPr txBox="1"/>
          <p:nvPr/>
        </p:nvSpPr>
        <p:spPr>
          <a:xfrm>
            <a:off x="5177401" y="1285425"/>
            <a:ext cx="2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505" name="Google Shape;505;p39"/>
          <p:cNvSpPr/>
          <p:nvPr/>
        </p:nvSpPr>
        <p:spPr>
          <a:xfrm rot="1923209">
            <a:off x="-1951662" y="3388317"/>
            <a:ext cx="3145717" cy="2629447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532013" y="2256881"/>
            <a:ext cx="2731476" cy="3088239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9"/>
          <p:cNvSpPr/>
          <p:nvPr/>
        </p:nvSpPr>
        <p:spPr>
          <a:xfrm>
            <a:off x="4392763" y="3422200"/>
            <a:ext cx="98700" cy="978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/>
        </p:nvSpPr>
        <p:spPr>
          <a:xfrm>
            <a:off x="4559138" y="3209200"/>
            <a:ext cx="19356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Not a lot of overlap between DEGs → not many AUD DEGs are affected by smoking/depression</a:t>
            </a:r>
            <a:endParaRPr sz="120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0"/>
          <p:cNvSpPr/>
          <p:nvPr/>
        </p:nvSpPr>
        <p:spPr>
          <a:xfrm rot="-9633598">
            <a:off x="6467746" y="-2543723"/>
            <a:ext cx="4716651" cy="3946040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0"/>
          <p:cNvSpPr txBox="1"/>
          <p:nvPr/>
        </p:nvSpPr>
        <p:spPr>
          <a:xfrm>
            <a:off x="514369" y="3438075"/>
            <a:ext cx="5581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mo"/>
              <a:buChar char="-"/>
            </a:pPr>
            <a:r>
              <a:rPr lang="en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Use K-fold cross validation to train a more robust KNN model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Use more optimal machine learning models that may be more suitable for our dataset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15" name="Google Shape;515;p40"/>
          <p:cNvSpPr txBox="1"/>
          <p:nvPr/>
        </p:nvSpPr>
        <p:spPr>
          <a:xfrm>
            <a:off x="514350" y="1997850"/>
            <a:ext cx="55815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048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Research biological pathways more in depth</a:t>
            </a:r>
            <a:endParaRPr sz="1200">
              <a:latin typeface="Arimo"/>
              <a:ea typeface="Arimo"/>
              <a:cs typeface="Arimo"/>
              <a:sym typeface="Arimo"/>
            </a:endParaRPr>
          </a:p>
          <a:p>
            <a:pPr indent="-304800" lvl="0" marL="45720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SzPts val="1200"/>
              <a:buFont typeface="Arimo"/>
              <a:buChar char="-"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Compare DEGs of more variables to see if there are any more confounding variables such as sex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16" name="Google Shape;5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338" y="-673192"/>
            <a:ext cx="2637145" cy="310784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0"/>
          <p:cNvSpPr txBox="1"/>
          <p:nvPr/>
        </p:nvSpPr>
        <p:spPr>
          <a:xfrm>
            <a:off x="514350" y="611330"/>
            <a:ext cx="43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Future Directions</a:t>
            </a:r>
            <a:endParaRPr sz="700"/>
          </a:p>
        </p:txBody>
      </p:sp>
      <p:sp>
        <p:nvSpPr>
          <p:cNvPr id="518" name="Google Shape;518;p40"/>
          <p:cNvSpPr txBox="1"/>
          <p:nvPr/>
        </p:nvSpPr>
        <p:spPr>
          <a:xfrm>
            <a:off x="514364" y="1580872"/>
            <a:ext cx="193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AIM 1</a:t>
            </a:r>
            <a:endParaRPr sz="700"/>
          </a:p>
        </p:txBody>
      </p:sp>
      <p:pic>
        <p:nvPicPr>
          <p:cNvPr id="519" name="Google Shape;51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075" y="969969"/>
            <a:ext cx="247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40"/>
          <p:cNvSpPr txBox="1"/>
          <p:nvPr/>
        </p:nvSpPr>
        <p:spPr>
          <a:xfrm>
            <a:off x="514389" y="3021098"/>
            <a:ext cx="193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AIM 2</a:t>
            </a:r>
            <a:endParaRPr sz="700"/>
          </a:p>
        </p:txBody>
      </p:sp>
      <p:pic>
        <p:nvPicPr>
          <p:cNvPr id="522" name="Google Shape;522;p40"/>
          <p:cNvPicPr preferRelativeResize="0"/>
          <p:nvPr/>
        </p:nvPicPr>
        <p:blipFill rotWithShape="1">
          <a:blip r:embed="rId6">
            <a:alphaModFix/>
          </a:blip>
          <a:srcRect b="0" l="0" r="31726" t="0"/>
          <a:stretch/>
        </p:blipFill>
        <p:spPr>
          <a:xfrm>
            <a:off x="6600850" y="1409525"/>
            <a:ext cx="2543150" cy="32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0"/>
          <p:cNvSpPr/>
          <p:nvPr/>
        </p:nvSpPr>
        <p:spPr>
          <a:xfrm rot="1923209">
            <a:off x="-1951662" y="3388317"/>
            <a:ext cx="3145717" cy="2629447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4" name="Google Shape;524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532013" y="2256881"/>
            <a:ext cx="2731476" cy="308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1"/>
          <p:cNvSpPr/>
          <p:nvPr/>
        </p:nvSpPr>
        <p:spPr>
          <a:xfrm rot="-9633598">
            <a:off x="6467746" y="-2543723"/>
            <a:ext cx="4716651" cy="3946040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1"/>
          <p:cNvSpPr txBox="1"/>
          <p:nvPr/>
        </p:nvSpPr>
        <p:spPr>
          <a:xfrm>
            <a:off x="697025" y="1209413"/>
            <a:ext cx="55815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Cheng, Hui G., et al. “Prospective Relationship of Depressive Symptoms, Drinking, and Tobacco Smoking among Middle-Aged and Elderly Community-Dwelling Adults: Results from the China Health and Retirement Longitudinal Study (CHARLS).” </a:t>
            </a:r>
            <a:r>
              <a:rPr i="1" lang="en" sz="1100">
                <a:solidFill>
                  <a:schemeClr val="dk1"/>
                </a:solidFill>
              </a:rPr>
              <a:t>Journal of Affective Disorders</a:t>
            </a:r>
            <a:r>
              <a:rPr lang="en" sz="1100">
                <a:solidFill>
                  <a:schemeClr val="dk1"/>
                </a:solidFill>
              </a:rPr>
              <a:t>, Elsevier, 11 Feb. 2016, www.sciencedirect.com/science/article/pii/S0165032715310120.</a:t>
            </a:r>
            <a:endParaRPr sz="1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Husky, Mathilde M, et al. “Gender Differences in the Comorbidity of Smoking Behavior and Major Depression.” </a:t>
            </a:r>
            <a:r>
              <a:rPr i="1" lang="en" sz="1100">
                <a:solidFill>
                  <a:schemeClr val="dk1"/>
                </a:solidFill>
              </a:rPr>
              <a:t>Drug and Alcohol Dependence</a:t>
            </a:r>
            <a:r>
              <a:rPr lang="en" sz="1100">
                <a:solidFill>
                  <a:schemeClr val="dk1"/>
                </a:solidFill>
              </a:rPr>
              <a:t>, Elsevier, 11 Sept. 2007, www.sciencedirect.com/science/article/pii/S0376871607002876?via%3Dihub.</a:t>
            </a:r>
            <a:endParaRPr sz="1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</a:rPr>
              <a:t>National Institute on Alcohol Abuse and Alcoholism. “Alcohol Use Disorder: From Risk to Diagnosis to Recovery.” </a:t>
            </a:r>
            <a:r>
              <a:rPr i="1" lang="en" sz="1100">
                <a:solidFill>
                  <a:schemeClr val="dk1"/>
                </a:solidFill>
              </a:rPr>
              <a:t>National Institute on Alcohol Abuse and Alcoholism</a:t>
            </a:r>
            <a:r>
              <a:rPr lang="en" sz="1100">
                <a:solidFill>
                  <a:schemeClr val="dk1"/>
                </a:solidFill>
              </a:rPr>
              <a:t>, U.S. Department of Health and Human Services, 6 May 2022, www.niaaa.nih.gov/health-professionals-communities/core-resource-on-alcohol/alcohol-use-disorder-risk-diagnosis-recovery#pub-toc1.</a:t>
            </a:r>
            <a:endParaRPr sz="1100">
              <a:solidFill>
                <a:schemeClr val="dk1"/>
              </a:solidFill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Willis, Caryn, et al. “Gene Expression Differences Associated with Alcohol Use Disorder in Human Brain.” </a:t>
            </a:r>
            <a:r>
              <a:rPr i="1" lang="en" sz="1100">
                <a:solidFill>
                  <a:schemeClr val="dk1"/>
                </a:solidFill>
              </a:rPr>
              <a:t>Nature News</a:t>
            </a:r>
            <a:r>
              <a:rPr lang="en" sz="1100">
                <a:solidFill>
                  <a:schemeClr val="dk1"/>
                </a:solidFill>
              </a:rPr>
              <a:t>, Nature Publishing Group, 12 Oct. 2024, www.nature.com/articles/s41380-024-02777-1. </a:t>
            </a:r>
            <a:endParaRPr sz="1200"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531" name="Google Shape;5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338" y="-673192"/>
            <a:ext cx="2637145" cy="3107841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41"/>
          <p:cNvSpPr txBox="1"/>
          <p:nvPr/>
        </p:nvSpPr>
        <p:spPr>
          <a:xfrm>
            <a:off x="697025" y="585230"/>
            <a:ext cx="43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References</a:t>
            </a:r>
            <a:endParaRPr sz="700"/>
          </a:p>
        </p:txBody>
      </p:sp>
      <p:pic>
        <p:nvPicPr>
          <p:cNvPr id="533" name="Google Shape;53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6075" y="969969"/>
            <a:ext cx="247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1"/>
          <p:cNvPicPr preferRelativeResize="0"/>
          <p:nvPr/>
        </p:nvPicPr>
        <p:blipFill rotWithShape="1">
          <a:blip r:embed="rId6">
            <a:alphaModFix/>
          </a:blip>
          <a:srcRect b="0" l="0" r="31726" t="0"/>
          <a:stretch/>
        </p:blipFill>
        <p:spPr>
          <a:xfrm>
            <a:off x="6600850" y="1409525"/>
            <a:ext cx="2543150" cy="32036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1"/>
          <p:cNvSpPr/>
          <p:nvPr/>
        </p:nvSpPr>
        <p:spPr>
          <a:xfrm rot="1923209">
            <a:off x="-1951662" y="3388317"/>
            <a:ext cx="3145717" cy="2629447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7" name="Google Shape;53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1532013" y="2256881"/>
            <a:ext cx="2731476" cy="3088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5"/>
          <p:cNvGrpSpPr/>
          <p:nvPr/>
        </p:nvGrpSpPr>
        <p:grpSpPr>
          <a:xfrm rot="10800000">
            <a:off x="1135943" y="1600979"/>
            <a:ext cx="1661932" cy="1580733"/>
            <a:chOff x="0" y="0"/>
            <a:chExt cx="812800" cy="812800"/>
          </a:xfrm>
        </p:grpSpPr>
        <p:sp>
          <p:nvSpPr>
            <p:cNvPr id="95" name="Google Shape;9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38100">
              <a:solidFill>
                <a:srgbClr val="00707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5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5"/>
          <p:cNvGrpSpPr/>
          <p:nvPr/>
        </p:nvGrpSpPr>
        <p:grpSpPr>
          <a:xfrm rot="10800000">
            <a:off x="261268" y="3203267"/>
            <a:ext cx="1661932" cy="1580733"/>
            <a:chOff x="0" y="0"/>
            <a:chExt cx="812800" cy="812800"/>
          </a:xfrm>
        </p:grpSpPr>
        <p:sp>
          <p:nvSpPr>
            <p:cNvPr id="98" name="Google Shape;98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38100">
              <a:solidFill>
                <a:srgbClr val="00707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0" name="Google Shape;100;p15"/>
          <p:cNvSpPr/>
          <p:nvPr/>
        </p:nvSpPr>
        <p:spPr>
          <a:xfrm rot="6977687">
            <a:off x="-3250935" y="-1505998"/>
            <a:ext cx="4724854" cy="3940086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2142250" y="499450"/>
            <a:ext cx="6171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 Depression &amp; Smoking</a:t>
            </a:r>
            <a:endParaRPr sz="900"/>
          </a:p>
        </p:txBody>
      </p:sp>
      <p:sp>
        <p:nvSpPr>
          <p:cNvPr id="102" name="Google Shape;102;p15"/>
          <p:cNvSpPr txBox="1"/>
          <p:nvPr/>
        </p:nvSpPr>
        <p:spPr>
          <a:xfrm>
            <a:off x="3664400" y="2138700"/>
            <a:ext cx="43653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rimo"/>
              <a:buChar char="❏"/>
            </a:pPr>
            <a:r>
              <a:rPr i="1" lang="en" sz="15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Journal of Affective Disorders Study</a:t>
            </a:r>
            <a:r>
              <a:rPr lang="en" sz="15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sz="1500">
              <a:solidFill>
                <a:srgbClr val="1F1F1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People presenting with depression were less likely to drink and smoke, and vice versa.</a:t>
            </a:r>
            <a:endParaRPr sz="1500">
              <a:solidFill>
                <a:srgbClr val="1F1F1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500"/>
              <a:buFont typeface="Arimo"/>
              <a:buChar char="❏"/>
            </a:pPr>
            <a:r>
              <a:rPr i="1" lang="en" sz="15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Drug and Alcohol Dependence Study</a:t>
            </a:r>
            <a:r>
              <a:rPr lang="en" sz="15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:</a:t>
            </a:r>
            <a:endParaRPr sz="1500">
              <a:solidFill>
                <a:srgbClr val="1F1F1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With </a:t>
            </a:r>
            <a:r>
              <a:rPr lang="en" sz="15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the habit of smoking</a:t>
            </a:r>
            <a:r>
              <a:rPr lang="en" sz="15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, the chances of developing or having depression increased. </a:t>
            </a:r>
            <a:endParaRPr sz="1500">
              <a:solidFill>
                <a:srgbClr val="1F1F1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1F1F1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99451" y="-834569"/>
            <a:ext cx="3898863" cy="28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8700" y="4374507"/>
            <a:ext cx="332700" cy="29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2063" y="4784006"/>
            <a:ext cx="247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/>
        </p:nvSpPr>
        <p:spPr>
          <a:xfrm>
            <a:off x="2224000" y="1164825"/>
            <a:ext cx="6171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700"/>
              <a:buFont typeface="Arimo"/>
              <a:buChar char="❏"/>
            </a:pPr>
            <a:r>
              <a:rPr lang="en" sz="17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Studies have found various correlations</a:t>
            </a:r>
            <a:r>
              <a:rPr lang="en" sz="1700">
                <a:solidFill>
                  <a:srgbClr val="1F1F1F"/>
                </a:solidFill>
                <a:latin typeface="Arimo"/>
                <a:ea typeface="Arimo"/>
                <a:cs typeface="Arimo"/>
                <a:sym typeface="Arimo"/>
              </a:rPr>
              <a:t> between AUD, depression, and smoking: </a:t>
            </a:r>
            <a:endParaRPr sz="1700">
              <a:solidFill>
                <a:srgbClr val="1F1F1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08" name="Google Shape;108;p15" title="98dded2c-6954-49d7-b573-bd4d269cf5f8-removebg-preview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82" y="3294210"/>
            <a:ext cx="2098319" cy="139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 title="15bba810-d82c-43ab-8074-f907722c9f58-removebg-previe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67488" y="1691926"/>
            <a:ext cx="1398850" cy="13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4183">
            <a:off x="6958916" y="3077768"/>
            <a:ext cx="2725759" cy="259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737" y="548488"/>
            <a:ext cx="3870500" cy="469342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42"/>
          <p:cNvSpPr/>
          <p:nvPr/>
        </p:nvSpPr>
        <p:spPr>
          <a:xfrm rot="1923209">
            <a:off x="-2001498" y="3427522"/>
            <a:ext cx="3145717" cy="2629447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2"/>
          <p:cNvSpPr/>
          <p:nvPr/>
        </p:nvSpPr>
        <p:spPr>
          <a:xfrm rot="1317634">
            <a:off x="7967208" y="1381857"/>
            <a:ext cx="2063546" cy="1774650"/>
          </a:xfrm>
          <a:custGeom>
            <a:rect b="b" l="l" r="r" t="t"/>
            <a:pathLst>
              <a:path extrusionOk="0" h="3539535" w="4115738">
                <a:moveTo>
                  <a:pt x="0" y="0"/>
                </a:moveTo>
                <a:lnTo>
                  <a:pt x="4115738" y="0"/>
                </a:lnTo>
                <a:lnTo>
                  <a:pt x="4115738" y="3539535"/>
                </a:lnTo>
                <a:lnTo>
                  <a:pt x="0" y="3539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46" name="Google Shape;546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8525" y="399933"/>
            <a:ext cx="415750" cy="38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1169" y="4225213"/>
            <a:ext cx="332700" cy="29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313698" y="2461292"/>
            <a:ext cx="2907202" cy="32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42"/>
          <p:cNvSpPr txBox="1"/>
          <p:nvPr/>
        </p:nvSpPr>
        <p:spPr>
          <a:xfrm>
            <a:off x="607700" y="1160988"/>
            <a:ext cx="580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64949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 You!</a:t>
            </a:r>
            <a:endParaRPr sz="7200"/>
          </a:p>
        </p:txBody>
      </p:sp>
      <p:sp>
        <p:nvSpPr>
          <p:cNvPr id="550" name="Google Shape;550;p42"/>
          <p:cNvSpPr txBox="1"/>
          <p:nvPr/>
        </p:nvSpPr>
        <p:spPr>
          <a:xfrm>
            <a:off x="1349000" y="2571738"/>
            <a:ext cx="431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mo"/>
                <a:ea typeface="Arimo"/>
                <a:cs typeface="Arimo"/>
                <a:sym typeface="Arimo"/>
              </a:rPr>
              <a:t>Special thanks to Dhivya and Veda!</a:t>
            </a:r>
            <a:endParaRPr sz="3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/>
        </p:nvSpPr>
        <p:spPr>
          <a:xfrm>
            <a:off x="5788037" y="2016200"/>
            <a:ext cx="27291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Build a K-Nearest Neighbors model for both the prefrontal cortex and the nucleus accumbens regions of the brain in order to assist in the diagnosis of patients with AUD.</a:t>
            </a:r>
            <a:endParaRPr sz="700"/>
          </a:p>
        </p:txBody>
      </p:sp>
      <p:sp>
        <p:nvSpPr>
          <p:cNvPr id="115" name="Google Shape;115;p16"/>
          <p:cNvSpPr/>
          <p:nvPr/>
        </p:nvSpPr>
        <p:spPr>
          <a:xfrm rot="-9633598">
            <a:off x="6467746" y="-2543723"/>
            <a:ext cx="4716651" cy="3946040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338" y="-673192"/>
            <a:ext cx="2637145" cy="310784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/>
          <p:nvPr/>
        </p:nvSpPr>
        <p:spPr>
          <a:xfrm>
            <a:off x="626863" y="1527785"/>
            <a:ext cx="874942" cy="752450"/>
          </a:xfrm>
          <a:custGeom>
            <a:rect b="b" l="l" r="r" t="t"/>
            <a:pathLst>
              <a:path extrusionOk="0" h="1504899" w="1749883">
                <a:moveTo>
                  <a:pt x="0" y="0"/>
                </a:moveTo>
                <a:lnTo>
                  <a:pt x="1749883" y="0"/>
                </a:lnTo>
                <a:lnTo>
                  <a:pt x="1749883" y="1504900"/>
                </a:lnTo>
                <a:lnTo>
                  <a:pt x="0" y="15049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16"/>
          <p:cNvSpPr/>
          <p:nvPr/>
        </p:nvSpPr>
        <p:spPr>
          <a:xfrm>
            <a:off x="4684502" y="1600092"/>
            <a:ext cx="874942" cy="752449"/>
          </a:xfrm>
          <a:custGeom>
            <a:rect b="b" l="l" r="r" t="t"/>
            <a:pathLst>
              <a:path extrusionOk="0" h="1504899" w="1749883">
                <a:moveTo>
                  <a:pt x="0" y="0"/>
                </a:moveTo>
                <a:lnTo>
                  <a:pt x="1749883" y="0"/>
                </a:lnTo>
                <a:lnTo>
                  <a:pt x="1749883" y="1504899"/>
                </a:lnTo>
                <a:lnTo>
                  <a:pt x="0" y="15048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19" name="Google Shape;119;p16"/>
          <p:cNvGrpSpPr/>
          <p:nvPr/>
        </p:nvGrpSpPr>
        <p:grpSpPr>
          <a:xfrm>
            <a:off x="813647" y="1565408"/>
            <a:ext cx="501416" cy="501416"/>
            <a:chOff x="0" y="0"/>
            <a:chExt cx="812800" cy="812800"/>
          </a:xfrm>
        </p:grpSpPr>
        <p:sp>
          <p:nvSpPr>
            <p:cNvPr id="120" name="Google Shape;120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16"/>
          <p:cNvGrpSpPr/>
          <p:nvPr/>
        </p:nvGrpSpPr>
        <p:grpSpPr>
          <a:xfrm>
            <a:off x="4871288" y="1637713"/>
            <a:ext cx="501416" cy="501416"/>
            <a:chOff x="0" y="0"/>
            <a:chExt cx="812800" cy="812800"/>
          </a:xfrm>
        </p:grpSpPr>
        <p:sp>
          <p:nvSpPr>
            <p:cNvPr id="123" name="Google Shape;123;p1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6060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16"/>
          <p:cNvSpPr txBox="1"/>
          <p:nvPr/>
        </p:nvSpPr>
        <p:spPr>
          <a:xfrm>
            <a:off x="514350" y="611330"/>
            <a:ext cx="435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AIMS</a:t>
            </a:r>
            <a:endParaRPr sz="700"/>
          </a:p>
        </p:txBody>
      </p:sp>
      <p:sp>
        <p:nvSpPr>
          <p:cNvPr id="126" name="Google Shape;126;p16"/>
          <p:cNvSpPr txBox="1"/>
          <p:nvPr/>
        </p:nvSpPr>
        <p:spPr>
          <a:xfrm>
            <a:off x="1728077" y="1599222"/>
            <a:ext cx="1935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Comparing DEGs</a:t>
            </a:r>
            <a:endParaRPr sz="700"/>
          </a:p>
        </p:txBody>
      </p:sp>
      <p:sp>
        <p:nvSpPr>
          <p:cNvPr id="127" name="Google Shape;127;p16"/>
          <p:cNvSpPr txBox="1"/>
          <p:nvPr/>
        </p:nvSpPr>
        <p:spPr>
          <a:xfrm>
            <a:off x="5788044" y="1599217"/>
            <a:ext cx="2016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KNN Classifier</a:t>
            </a:r>
            <a:endParaRPr sz="700"/>
          </a:p>
        </p:txBody>
      </p:sp>
      <p:sp>
        <p:nvSpPr>
          <p:cNvPr id="128" name="Google Shape;128;p16"/>
          <p:cNvSpPr txBox="1"/>
          <p:nvPr/>
        </p:nvSpPr>
        <p:spPr>
          <a:xfrm>
            <a:off x="1728087" y="2016200"/>
            <a:ext cx="26370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Analyze differential expression for smoking 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status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 and depression (under control AUD), then determine whether 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they 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overlap with the DEGs found for AUD. </a:t>
            </a:r>
            <a:endParaRPr sz="700"/>
          </a:p>
        </p:txBody>
      </p:sp>
      <p:pic>
        <p:nvPicPr>
          <p:cNvPr id="129" name="Google Shape;1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6075" y="969969"/>
            <a:ext cx="247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1728077" y="3482273"/>
            <a:ext cx="193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Sub-AIM: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1728087" y="3792150"/>
            <a:ext cx="2637000" cy="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Look for potential biological 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pathways</a:t>
            </a:r>
            <a:r>
              <a:rPr lang="en" sz="1200">
                <a:latin typeface="Arimo"/>
                <a:ea typeface="Arimo"/>
                <a:cs typeface="Arimo"/>
                <a:sym typeface="Arimo"/>
              </a:rPr>
              <a:t> associated with the DEGs we found in both overlapping and non-overlapping genes.</a:t>
            </a:r>
            <a:endParaRPr sz="700"/>
          </a:p>
        </p:txBody>
      </p:sp>
      <p:sp>
        <p:nvSpPr>
          <p:cNvPr id="133" name="Google Shape;133;p16"/>
          <p:cNvSpPr txBox="1"/>
          <p:nvPr/>
        </p:nvSpPr>
        <p:spPr>
          <a:xfrm>
            <a:off x="5834077" y="3482273"/>
            <a:ext cx="1935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Sub-AIM: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5834087" y="3792150"/>
            <a:ext cx="26370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mo"/>
                <a:ea typeface="Arimo"/>
                <a:cs typeface="Arimo"/>
                <a:sym typeface="Arimo"/>
              </a:rPr>
              <a:t>Find the most accurate k number of neighbors to work with.</a:t>
            </a:r>
            <a:endParaRPr sz="700"/>
          </a:p>
        </p:txBody>
      </p:sp>
      <p:sp>
        <p:nvSpPr>
          <p:cNvPr id="135" name="Google Shape;135;p16"/>
          <p:cNvSpPr txBox="1"/>
          <p:nvPr/>
        </p:nvSpPr>
        <p:spPr>
          <a:xfrm>
            <a:off x="940426" y="1662200"/>
            <a:ext cx="2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1</a:t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36" name="Google Shape;136;p16"/>
          <p:cNvSpPr txBox="1"/>
          <p:nvPr/>
        </p:nvSpPr>
        <p:spPr>
          <a:xfrm>
            <a:off x="4998101" y="1734525"/>
            <a:ext cx="247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Archivo Black"/>
                <a:ea typeface="Archivo Black"/>
                <a:cs typeface="Archivo Black"/>
                <a:sym typeface="Archivo Black"/>
              </a:rPr>
              <a:t>2</a:t>
            </a:r>
            <a:endParaRPr sz="1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7"/>
          <p:cNvSpPr/>
          <p:nvPr/>
        </p:nvSpPr>
        <p:spPr>
          <a:xfrm rot="1923209">
            <a:off x="-1957639" y="3427522"/>
            <a:ext cx="3145717" cy="2629447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/>
          <p:nvPr/>
        </p:nvSpPr>
        <p:spPr>
          <a:xfrm rot="-9633598">
            <a:off x="6467746" y="-2543723"/>
            <a:ext cx="4716651" cy="3946040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7"/>
          <p:cNvGrpSpPr/>
          <p:nvPr/>
        </p:nvGrpSpPr>
        <p:grpSpPr>
          <a:xfrm>
            <a:off x="1586113" y="2743500"/>
            <a:ext cx="2162581" cy="2229205"/>
            <a:chOff x="0" y="-28575"/>
            <a:chExt cx="1139100" cy="1426326"/>
          </a:xfrm>
        </p:grpSpPr>
        <p:sp>
          <p:nvSpPr>
            <p:cNvPr id="144" name="Google Shape;144;p17"/>
            <p:cNvSpPr/>
            <p:nvPr/>
          </p:nvSpPr>
          <p:spPr>
            <a:xfrm>
              <a:off x="0" y="0"/>
              <a:ext cx="1138997" cy="1397751"/>
            </a:xfrm>
            <a:custGeom>
              <a:rect b="b" l="l" r="r" t="t"/>
              <a:pathLst>
                <a:path extrusionOk="0" h="1397751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1397751"/>
                  </a:lnTo>
                  <a:lnTo>
                    <a:pt x="0" y="1397751"/>
                  </a:lnTo>
                  <a:close/>
                </a:path>
              </a:pathLst>
            </a:custGeom>
            <a:solidFill>
              <a:srgbClr val="007074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5" name="Google Shape;145;p17"/>
            <p:cNvSpPr txBox="1"/>
            <p:nvPr/>
          </p:nvSpPr>
          <p:spPr>
            <a:xfrm>
              <a:off x="0" y="-28575"/>
              <a:ext cx="1139100" cy="14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" name="Google Shape;146;p17"/>
          <p:cNvGrpSpPr/>
          <p:nvPr/>
        </p:nvGrpSpPr>
        <p:grpSpPr>
          <a:xfrm>
            <a:off x="1586238" y="867447"/>
            <a:ext cx="2162581" cy="937179"/>
            <a:chOff x="0" y="-28575"/>
            <a:chExt cx="1139100" cy="314437"/>
          </a:xfrm>
        </p:grpSpPr>
        <p:sp>
          <p:nvSpPr>
            <p:cNvPr id="147" name="Google Shape;147;p17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48" name="Google Shape;148;p17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2062399" y="1966186"/>
            <a:ext cx="1209365" cy="1209365"/>
            <a:chOff x="0" y="0"/>
            <a:chExt cx="812800" cy="812800"/>
          </a:xfrm>
        </p:grpSpPr>
        <p:sp>
          <p:nvSpPr>
            <p:cNvPr id="150" name="Google Shape;150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7074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51" name="Google Shape;151;p17"/>
            <p:cNvSpPr txBox="1"/>
            <p:nvPr/>
          </p:nvSpPr>
          <p:spPr>
            <a:xfrm>
              <a:off x="127000" y="98425"/>
              <a:ext cx="5589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p17"/>
          <p:cNvSpPr txBox="1"/>
          <p:nvPr/>
        </p:nvSpPr>
        <p:spPr>
          <a:xfrm>
            <a:off x="1708597" y="3229205"/>
            <a:ext cx="1917600" cy="15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mo"/>
              <a:buChar char="-"/>
            </a:pPr>
            <a:r>
              <a:rPr lang="en" sz="1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Check whether the AUD DEGs were related to depression or smoking status</a:t>
            </a:r>
            <a:endParaRPr sz="11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8415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mo"/>
              <a:buChar char="-"/>
            </a:pPr>
            <a:r>
              <a:rPr lang="en" sz="11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 biological pathways to identify underlying mechanisms of differential expression</a:t>
            </a:r>
            <a:endParaRPr sz="11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53" name="Google Shape;15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0469" y="4365240"/>
            <a:ext cx="291850" cy="263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9113" y="-859354"/>
            <a:ext cx="2637145" cy="3107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715048" y="2321017"/>
            <a:ext cx="2907202" cy="328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7"/>
          <p:cNvSpPr txBox="1"/>
          <p:nvPr/>
        </p:nvSpPr>
        <p:spPr>
          <a:xfrm>
            <a:off x="510475" y="258075"/>
            <a:ext cx="6628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Significance of our AIMs</a:t>
            </a:r>
            <a:endParaRPr sz="700"/>
          </a:p>
        </p:txBody>
      </p:sp>
      <p:sp>
        <p:nvSpPr>
          <p:cNvPr id="158" name="Google Shape;158;p17"/>
          <p:cNvSpPr txBox="1"/>
          <p:nvPr/>
        </p:nvSpPr>
        <p:spPr>
          <a:xfrm>
            <a:off x="1742790" y="1012075"/>
            <a:ext cx="184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Comparing DEGs</a:t>
            </a:r>
            <a:endParaRPr sz="100"/>
          </a:p>
        </p:txBody>
      </p:sp>
      <p:grpSp>
        <p:nvGrpSpPr>
          <p:cNvPr id="159" name="Google Shape;159;p17"/>
          <p:cNvGrpSpPr/>
          <p:nvPr/>
        </p:nvGrpSpPr>
        <p:grpSpPr>
          <a:xfrm>
            <a:off x="5395175" y="867447"/>
            <a:ext cx="2162581" cy="937179"/>
            <a:chOff x="0" y="-28575"/>
            <a:chExt cx="1139100" cy="314437"/>
          </a:xfrm>
        </p:grpSpPr>
        <p:sp>
          <p:nvSpPr>
            <p:cNvPr id="160" name="Google Shape;160;p17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1" name="Google Shape;161;p17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2" name="Google Shape;162;p17"/>
          <p:cNvSpPr txBox="1"/>
          <p:nvPr/>
        </p:nvSpPr>
        <p:spPr>
          <a:xfrm>
            <a:off x="5551728" y="1012075"/>
            <a:ext cx="184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KNN Model</a:t>
            </a:r>
            <a:endParaRPr sz="100"/>
          </a:p>
        </p:txBody>
      </p:sp>
      <p:grpSp>
        <p:nvGrpSpPr>
          <p:cNvPr id="163" name="Google Shape;163;p17"/>
          <p:cNvGrpSpPr/>
          <p:nvPr/>
        </p:nvGrpSpPr>
        <p:grpSpPr>
          <a:xfrm>
            <a:off x="5395038" y="2743500"/>
            <a:ext cx="2162581" cy="2229205"/>
            <a:chOff x="0" y="-28575"/>
            <a:chExt cx="1139100" cy="1426326"/>
          </a:xfrm>
        </p:grpSpPr>
        <p:sp>
          <p:nvSpPr>
            <p:cNvPr id="164" name="Google Shape;164;p17"/>
            <p:cNvSpPr/>
            <p:nvPr/>
          </p:nvSpPr>
          <p:spPr>
            <a:xfrm>
              <a:off x="0" y="0"/>
              <a:ext cx="1138997" cy="1397751"/>
            </a:xfrm>
            <a:custGeom>
              <a:rect b="b" l="l" r="r" t="t"/>
              <a:pathLst>
                <a:path extrusionOk="0" h="1397751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1397751"/>
                  </a:lnTo>
                  <a:lnTo>
                    <a:pt x="0" y="1397751"/>
                  </a:lnTo>
                  <a:close/>
                </a:path>
              </a:pathLst>
            </a:custGeom>
            <a:solidFill>
              <a:srgbClr val="007074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5" name="Google Shape;165;p17"/>
            <p:cNvSpPr txBox="1"/>
            <p:nvPr/>
          </p:nvSpPr>
          <p:spPr>
            <a:xfrm>
              <a:off x="0" y="-28575"/>
              <a:ext cx="1139100" cy="142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6" name="Google Shape;166;p17"/>
          <p:cNvGrpSpPr/>
          <p:nvPr/>
        </p:nvGrpSpPr>
        <p:grpSpPr>
          <a:xfrm>
            <a:off x="5871324" y="1966186"/>
            <a:ext cx="1209365" cy="1209365"/>
            <a:chOff x="0" y="0"/>
            <a:chExt cx="812800" cy="812800"/>
          </a:xfrm>
        </p:grpSpPr>
        <p:sp>
          <p:nvSpPr>
            <p:cNvPr id="167" name="Google Shape;167;p1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85289" y="111986"/>
                  </a:lnTo>
                  <a:lnTo>
                    <a:pt x="609600" y="54447"/>
                  </a:lnTo>
                  <a:lnTo>
                    <a:pt x="621927" y="190873"/>
                  </a:lnTo>
                  <a:lnTo>
                    <a:pt x="758353" y="203200"/>
                  </a:lnTo>
                  <a:lnTo>
                    <a:pt x="700814" y="327511"/>
                  </a:lnTo>
                  <a:lnTo>
                    <a:pt x="812800" y="406400"/>
                  </a:lnTo>
                  <a:lnTo>
                    <a:pt x="700814" y="485289"/>
                  </a:lnTo>
                  <a:lnTo>
                    <a:pt x="758353" y="609600"/>
                  </a:lnTo>
                  <a:lnTo>
                    <a:pt x="621927" y="621927"/>
                  </a:lnTo>
                  <a:lnTo>
                    <a:pt x="609600" y="758353"/>
                  </a:lnTo>
                  <a:lnTo>
                    <a:pt x="485289" y="700814"/>
                  </a:lnTo>
                  <a:lnTo>
                    <a:pt x="406400" y="812800"/>
                  </a:lnTo>
                  <a:lnTo>
                    <a:pt x="327511" y="700814"/>
                  </a:lnTo>
                  <a:lnTo>
                    <a:pt x="203200" y="758353"/>
                  </a:lnTo>
                  <a:lnTo>
                    <a:pt x="190873" y="621927"/>
                  </a:lnTo>
                  <a:lnTo>
                    <a:pt x="54447" y="609600"/>
                  </a:lnTo>
                  <a:lnTo>
                    <a:pt x="111986" y="485289"/>
                  </a:lnTo>
                  <a:lnTo>
                    <a:pt x="0" y="406400"/>
                  </a:lnTo>
                  <a:lnTo>
                    <a:pt x="111986" y="327511"/>
                  </a:lnTo>
                  <a:lnTo>
                    <a:pt x="54447" y="203200"/>
                  </a:lnTo>
                  <a:lnTo>
                    <a:pt x="190873" y="190873"/>
                  </a:lnTo>
                  <a:lnTo>
                    <a:pt x="203200" y="54447"/>
                  </a:lnTo>
                  <a:lnTo>
                    <a:pt x="327511" y="111986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7074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68" name="Google Shape;168;p17"/>
            <p:cNvSpPr txBox="1"/>
            <p:nvPr/>
          </p:nvSpPr>
          <p:spPr>
            <a:xfrm>
              <a:off x="127000" y="98425"/>
              <a:ext cx="558900" cy="5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9" name="Google Shape;169;p17"/>
          <p:cNvSpPr txBox="1"/>
          <p:nvPr/>
        </p:nvSpPr>
        <p:spPr>
          <a:xfrm>
            <a:off x="5517522" y="3229205"/>
            <a:ext cx="1917600" cy="14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05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mo"/>
              <a:buChar char="-"/>
            </a:pPr>
            <a:r>
              <a:rPr lang="en" sz="1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Create a model that identifies AUD through biomarkers</a:t>
            </a:r>
            <a:endParaRPr sz="12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905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mo"/>
              <a:buChar char="-"/>
            </a:pPr>
            <a:r>
              <a:rPr lang="en" sz="12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Use a more objective way to diagnose AUD rather than a symptoms checklist</a:t>
            </a:r>
            <a:endParaRPr sz="1200">
              <a:solidFill>
                <a:srgbClr val="FFFFFF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pic>
        <p:nvPicPr>
          <p:cNvPr id="170" name="Google Shape;170;p17" title="203-2030091_project-white-dna-icons-png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42865" y="2231060"/>
            <a:ext cx="649050" cy="67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38498" y="2273024"/>
            <a:ext cx="562363" cy="5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/>
          <p:nvPr/>
        </p:nvSpPr>
        <p:spPr>
          <a:xfrm rot="6977687">
            <a:off x="-3699285" y="-1509798"/>
            <a:ext cx="4724854" cy="3940086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/>
        </p:nvSpPr>
        <p:spPr>
          <a:xfrm>
            <a:off x="465050" y="363725"/>
            <a:ext cx="30909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WORKFLOW</a:t>
            </a:r>
            <a:endParaRPr sz="700"/>
          </a:p>
        </p:txBody>
      </p:sp>
      <p:pic>
        <p:nvPicPr>
          <p:cNvPr id="178" name="Google Shape;17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2475" y="4829800"/>
            <a:ext cx="24765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36576" y="-1107782"/>
            <a:ext cx="3898863" cy="2842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18"/>
          <p:cNvGrpSpPr/>
          <p:nvPr/>
        </p:nvGrpSpPr>
        <p:grpSpPr>
          <a:xfrm>
            <a:off x="4063575" y="91174"/>
            <a:ext cx="2808109" cy="812348"/>
            <a:chOff x="0" y="-28575"/>
            <a:chExt cx="1139100" cy="314437"/>
          </a:xfrm>
        </p:grpSpPr>
        <p:sp>
          <p:nvSpPr>
            <p:cNvPr id="182" name="Google Shape;182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3" name="Google Shape;183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18"/>
          <p:cNvSpPr txBox="1"/>
          <p:nvPr/>
        </p:nvSpPr>
        <p:spPr>
          <a:xfrm>
            <a:off x="4168776" y="186438"/>
            <a:ext cx="2597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wrangling, filter low count genes, normalize, log transform</a:t>
            </a:r>
            <a:endParaRPr sz="1500">
              <a:solidFill>
                <a:srgbClr val="007074"/>
              </a:solidFill>
            </a:endParaRPr>
          </a:p>
        </p:txBody>
      </p:sp>
      <p:grpSp>
        <p:nvGrpSpPr>
          <p:cNvPr id="185" name="Google Shape;185;p18"/>
          <p:cNvGrpSpPr/>
          <p:nvPr/>
        </p:nvGrpSpPr>
        <p:grpSpPr>
          <a:xfrm>
            <a:off x="4063575" y="1141264"/>
            <a:ext cx="2808109" cy="461688"/>
            <a:chOff x="0" y="-28575"/>
            <a:chExt cx="1139100" cy="314437"/>
          </a:xfrm>
        </p:grpSpPr>
        <p:sp>
          <p:nvSpPr>
            <p:cNvPr id="186" name="Google Shape;186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87" name="Google Shape;187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18"/>
          <p:cNvSpPr txBox="1"/>
          <p:nvPr/>
        </p:nvSpPr>
        <p:spPr>
          <a:xfrm>
            <a:off x="4168776" y="1261138"/>
            <a:ext cx="2597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 Exploration (PCA)</a:t>
            </a:r>
            <a:endParaRPr sz="1500">
              <a:solidFill>
                <a:srgbClr val="007074"/>
              </a:solidFill>
            </a:endParaRPr>
          </a:p>
        </p:txBody>
      </p:sp>
      <p:grpSp>
        <p:nvGrpSpPr>
          <p:cNvPr id="189" name="Google Shape;189;p18"/>
          <p:cNvGrpSpPr/>
          <p:nvPr/>
        </p:nvGrpSpPr>
        <p:grpSpPr>
          <a:xfrm>
            <a:off x="1383713" y="1785151"/>
            <a:ext cx="2597718" cy="461688"/>
            <a:chOff x="0" y="-28575"/>
            <a:chExt cx="1139100" cy="314437"/>
          </a:xfrm>
        </p:grpSpPr>
        <p:sp>
          <p:nvSpPr>
            <p:cNvPr id="190" name="Google Shape;190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1" name="Google Shape;191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2" name="Google Shape;192;p18"/>
          <p:cNvSpPr txBox="1"/>
          <p:nvPr/>
        </p:nvSpPr>
        <p:spPr>
          <a:xfrm>
            <a:off x="1383727" y="1900438"/>
            <a:ext cx="25977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DEG Statistical Testing </a:t>
            </a:r>
            <a:endParaRPr sz="1500"/>
          </a:p>
        </p:txBody>
      </p:sp>
      <p:grpSp>
        <p:nvGrpSpPr>
          <p:cNvPr id="193" name="Google Shape;193;p18"/>
          <p:cNvGrpSpPr/>
          <p:nvPr/>
        </p:nvGrpSpPr>
        <p:grpSpPr>
          <a:xfrm>
            <a:off x="1542825" y="2912500"/>
            <a:ext cx="2289477" cy="641577"/>
            <a:chOff x="0" y="-28575"/>
            <a:chExt cx="1139100" cy="314437"/>
          </a:xfrm>
        </p:grpSpPr>
        <p:sp>
          <p:nvSpPr>
            <p:cNvPr id="194" name="Google Shape;194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5" name="Google Shape;195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p18"/>
          <p:cNvSpPr txBox="1"/>
          <p:nvPr/>
        </p:nvSpPr>
        <p:spPr>
          <a:xfrm>
            <a:off x="1595413" y="3027850"/>
            <a:ext cx="218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Find DEGs for Smoking/Depression</a:t>
            </a:r>
            <a:endParaRPr sz="1500">
              <a:solidFill>
                <a:srgbClr val="007074"/>
              </a:solidFill>
            </a:endParaRPr>
          </a:p>
        </p:txBody>
      </p:sp>
      <p:grpSp>
        <p:nvGrpSpPr>
          <p:cNvPr id="197" name="Google Shape;197;p18"/>
          <p:cNvGrpSpPr/>
          <p:nvPr/>
        </p:nvGrpSpPr>
        <p:grpSpPr>
          <a:xfrm>
            <a:off x="1388713" y="3685525"/>
            <a:ext cx="2597718" cy="641577"/>
            <a:chOff x="0" y="-28575"/>
            <a:chExt cx="1139100" cy="314437"/>
          </a:xfrm>
        </p:grpSpPr>
        <p:sp>
          <p:nvSpPr>
            <p:cNvPr id="198" name="Google Shape;198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199" name="Google Shape;199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0" name="Google Shape;200;p18"/>
          <p:cNvSpPr txBox="1"/>
          <p:nvPr/>
        </p:nvSpPr>
        <p:spPr>
          <a:xfrm>
            <a:off x="1441314" y="3800875"/>
            <a:ext cx="248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Compare with AUD DEGs</a:t>
            </a:r>
            <a:endParaRPr sz="1500">
              <a:solidFill>
                <a:srgbClr val="007074"/>
              </a:solidFill>
            </a:endParaRPr>
          </a:p>
        </p:txBody>
      </p:sp>
      <p:grpSp>
        <p:nvGrpSpPr>
          <p:cNvPr id="201" name="Google Shape;201;p18"/>
          <p:cNvGrpSpPr/>
          <p:nvPr/>
        </p:nvGrpSpPr>
        <p:grpSpPr>
          <a:xfrm>
            <a:off x="1542838" y="4458550"/>
            <a:ext cx="2289477" cy="641577"/>
            <a:chOff x="0" y="-28575"/>
            <a:chExt cx="1139100" cy="314437"/>
          </a:xfrm>
        </p:grpSpPr>
        <p:sp>
          <p:nvSpPr>
            <p:cNvPr id="202" name="Google Shape;202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03" name="Google Shape;203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18"/>
          <p:cNvSpPr txBox="1"/>
          <p:nvPr/>
        </p:nvSpPr>
        <p:spPr>
          <a:xfrm>
            <a:off x="1595425" y="4573900"/>
            <a:ext cx="218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Find enriched </a:t>
            </a: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biological</a:t>
            </a: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 pathways</a:t>
            </a:r>
            <a:endParaRPr sz="1500">
              <a:solidFill>
                <a:srgbClr val="007074"/>
              </a:solidFill>
            </a:endParaRPr>
          </a:p>
        </p:txBody>
      </p:sp>
      <p:grpSp>
        <p:nvGrpSpPr>
          <p:cNvPr id="205" name="Google Shape;205;p18"/>
          <p:cNvGrpSpPr/>
          <p:nvPr/>
        </p:nvGrpSpPr>
        <p:grpSpPr>
          <a:xfrm>
            <a:off x="6390325" y="2004661"/>
            <a:ext cx="1803651" cy="595512"/>
            <a:chOff x="0" y="-28575"/>
            <a:chExt cx="1139100" cy="314437"/>
          </a:xfrm>
        </p:grpSpPr>
        <p:sp>
          <p:nvSpPr>
            <p:cNvPr id="206" name="Google Shape;206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07" name="Google Shape;207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8" name="Google Shape;208;p18"/>
          <p:cNvSpPr txBox="1"/>
          <p:nvPr/>
        </p:nvSpPr>
        <p:spPr>
          <a:xfrm>
            <a:off x="6432360" y="2071500"/>
            <a:ext cx="171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66060"/>
                </a:solidFill>
                <a:latin typeface="Archivo Black"/>
                <a:ea typeface="Archivo Black"/>
                <a:cs typeface="Archivo Black"/>
                <a:sym typeface="Archivo Black"/>
              </a:rPr>
              <a:t>KNN Model to diagnose AUD</a:t>
            </a:r>
            <a:endParaRPr sz="1500">
              <a:solidFill>
                <a:srgbClr val="F66060"/>
              </a:solidFill>
            </a:endParaRPr>
          </a:p>
        </p:txBody>
      </p:sp>
      <p:grpSp>
        <p:nvGrpSpPr>
          <p:cNvPr id="209" name="Google Shape;209;p18"/>
          <p:cNvGrpSpPr/>
          <p:nvPr/>
        </p:nvGrpSpPr>
        <p:grpSpPr>
          <a:xfrm>
            <a:off x="6126363" y="2853950"/>
            <a:ext cx="2289477" cy="641577"/>
            <a:chOff x="0" y="-28575"/>
            <a:chExt cx="1139100" cy="314437"/>
          </a:xfrm>
        </p:grpSpPr>
        <p:sp>
          <p:nvSpPr>
            <p:cNvPr id="210" name="Google Shape;210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1" name="Google Shape;211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Google Shape;212;p18"/>
          <p:cNvSpPr txBox="1"/>
          <p:nvPr/>
        </p:nvSpPr>
        <p:spPr>
          <a:xfrm>
            <a:off x="6178950" y="2969300"/>
            <a:ext cx="218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Build KNN model for both brain regions</a:t>
            </a:r>
            <a:endParaRPr sz="1500">
              <a:solidFill>
                <a:srgbClr val="007074"/>
              </a:solidFill>
            </a:endParaRPr>
          </a:p>
        </p:txBody>
      </p:sp>
      <p:grpSp>
        <p:nvGrpSpPr>
          <p:cNvPr id="213" name="Google Shape;213;p18"/>
          <p:cNvGrpSpPr/>
          <p:nvPr/>
        </p:nvGrpSpPr>
        <p:grpSpPr>
          <a:xfrm>
            <a:off x="6126375" y="3701312"/>
            <a:ext cx="2289477" cy="641577"/>
            <a:chOff x="0" y="-28575"/>
            <a:chExt cx="1139100" cy="314437"/>
          </a:xfrm>
        </p:grpSpPr>
        <p:sp>
          <p:nvSpPr>
            <p:cNvPr id="214" name="Google Shape;214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15" name="Google Shape;215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6" name="Google Shape;216;p18"/>
          <p:cNvSpPr txBox="1"/>
          <p:nvPr/>
        </p:nvSpPr>
        <p:spPr>
          <a:xfrm>
            <a:off x="6178963" y="3816663"/>
            <a:ext cx="218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Find optimal k for best accuracy</a:t>
            </a:r>
            <a:endParaRPr sz="1500">
              <a:solidFill>
                <a:srgbClr val="007074"/>
              </a:solidFill>
            </a:endParaRPr>
          </a:p>
        </p:txBody>
      </p:sp>
      <p:cxnSp>
        <p:nvCxnSpPr>
          <p:cNvPr id="217" name="Google Shape;217;p18"/>
          <p:cNvCxnSpPr>
            <a:stCxn id="183" idx="2"/>
          </p:cNvCxnSpPr>
          <p:nvPr/>
        </p:nvCxnSpPr>
        <p:spPr>
          <a:xfrm>
            <a:off x="5467630" y="903426"/>
            <a:ext cx="0" cy="2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18"/>
          <p:cNvCxnSpPr>
            <a:stCxn id="187" idx="2"/>
            <a:endCxn id="191" idx="0"/>
          </p:cNvCxnSpPr>
          <p:nvPr/>
        </p:nvCxnSpPr>
        <p:spPr>
          <a:xfrm flipH="1">
            <a:off x="2682430" y="1602897"/>
            <a:ext cx="2785200" cy="18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18"/>
          <p:cNvCxnSpPr>
            <a:stCxn id="195" idx="2"/>
            <a:endCxn id="199" idx="0"/>
          </p:cNvCxnSpPr>
          <p:nvPr/>
        </p:nvCxnSpPr>
        <p:spPr>
          <a:xfrm>
            <a:off x="2687564" y="3554002"/>
            <a:ext cx="0" cy="1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18"/>
          <p:cNvCxnSpPr>
            <a:stCxn id="199" idx="2"/>
            <a:endCxn id="203" idx="0"/>
          </p:cNvCxnSpPr>
          <p:nvPr/>
        </p:nvCxnSpPr>
        <p:spPr>
          <a:xfrm>
            <a:off x="2687571" y="4327027"/>
            <a:ext cx="0" cy="1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1" name="Google Shape;221;p18"/>
          <p:cNvCxnSpPr>
            <a:stCxn id="187" idx="2"/>
            <a:endCxn id="207" idx="0"/>
          </p:cNvCxnSpPr>
          <p:nvPr/>
        </p:nvCxnSpPr>
        <p:spPr>
          <a:xfrm>
            <a:off x="5467630" y="1602897"/>
            <a:ext cx="1824600" cy="40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18"/>
          <p:cNvCxnSpPr>
            <a:stCxn id="207" idx="2"/>
            <a:endCxn id="211" idx="0"/>
          </p:cNvCxnSpPr>
          <p:nvPr/>
        </p:nvCxnSpPr>
        <p:spPr>
          <a:xfrm flipH="1">
            <a:off x="7271150" y="2600103"/>
            <a:ext cx="21000" cy="25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18"/>
          <p:cNvCxnSpPr>
            <a:stCxn id="211" idx="2"/>
            <a:endCxn id="215" idx="0"/>
          </p:cNvCxnSpPr>
          <p:nvPr/>
        </p:nvCxnSpPr>
        <p:spPr>
          <a:xfrm>
            <a:off x="7271101" y="3495452"/>
            <a:ext cx="0" cy="2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24" name="Google Shape;224;p18"/>
          <p:cNvGrpSpPr/>
          <p:nvPr/>
        </p:nvGrpSpPr>
        <p:grpSpPr>
          <a:xfrm>
            <a:off x="1068700" y="2397751"/>
            <a:ext cx="3237778" cy="401693"/>
            <a:chOff x="0" y="-28575"/>
            <a:chExt cx="1139100" cy="314437"/>
          </a:xfrm>
        </p:grpSpPr>
        <p:sp>
          <p:nvSpPr>
            <p:cNvPr id="225" name="Google Shape;225;p18"/>
            <p:cNvSpPr/>
            <p:nvPr/>
          </p:nvSpPr>
          <p:spPr>
            <a:xfrm>
              <a:off x="0" y="0"/>
              <a:ext cx="1138997" cy="285862"/>
            </a:xfrm>
            <a:custGeom>
              <a:rect b="b" l="l" r="r" t="t"/>
              <a:pathLst>
                <a:path extrusionOk="0" h="285862" w="1138997">
                  <a:moveTo>
                    <a:pt x="0" y="0"/>
                  </a:moveTo>
                  <a:lnTo>
                    <a:pt x="1138997" y="0"/>
                  </a:lnTo>
                  <a:lnTo>
                    <a:pt x="1138997" y="285862"/>
                  </a:lnTo>
                  <a:lnTo>
                    <a:pt x="0" y="285862"/>
                  </a:lnTo>
                  <a:close/>
                </a:path>
              </a:pathLst>
            </a:custGeom>
            <a:solidFill>
              <a:srgbClr val="C9F1F1"/>
            </a:solidFill>
            <a:ln cap="sq" cmpd="sng" w="476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sp>
          <p:nvSpPr>
            <p:cNvPr id="226" name="Google Shape;226;p18"/>
            <p:cNvSpPr txBox="1"/>
            <p:nvPr/>
          </p:nvSpPr>
          <p:spPr>
            <a:xfrm>
              <a:off x="0" y="-28575"/>
              <a:ext cx="1139100" cy="31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" lIns="25400" spcFirstLastPara="1" rIns="25400" wrap="square" tIns="254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7" name="Google Shape;227;p18"/>
          <p:cNvSpPr txBox="1"/>
          <p:nvPr/>
        </p:nvSpPr>
        <p:spPr>
          <a:xfrm>
            <a:off x="1142130" y="2513125"/>
            <a:ext cx="3090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Filtered for non-AUD samples</a:t>
            </a:r>
            <a:endParaRPr sz="1500">
              <a:solidFill>
                <a:srgbClr val="007074"/>
              </a:solidFill>
            </a:endParaRPr>
          </a:p>
        </p:txBody>
      </p:sp>
      <p:cxnSp>
        <p:nvCxnSpPr>
          <p:cNvPr id="228" name="Google Shape;228;p18"/>
          <p:cNvCxnSpPr>
            <a:stCxn id="191" idx="2"/>
            <a:endCxn id="226" idx="0"/>
          </p:cNvCxnSpPr>
          <p:nvPr/>
        </p:nvCxnSpPr>
        <p:spPr>
          <a:xfrm>
            <a:off x="2682571" y="2246785"/>
            <a:ext cx="5100" cy="15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18"/>
          <p:cNvCxnSpPr>
            <a:endCxn id="195" idx="0"/>
          </p:cNvCxnSpPr>
          <p:nvPr/>
        </p:nvCxnSpPr>
        <p:spPr>
          <a:xfrm>
            <a:off x="2687564" y="2799400"/>
            <a:ext cx="0" cy="11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4183">
            <a:off x="6958916" y="3077768"/>
            <a:ext cx="2725759" cy="259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6737" y="548488"/>
            <a:ext cx="3870500" cy="469342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9"/>
          <p:cNvSpPr/>
          <p:nvPr/>
        </p:nvSpPr>
        <p:spPr>
          <a:xfrm rot="1923209">
            <a:off x="-2001498" y="3427522"/>
            <a:ext cx="3145717" cy="2629447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9"/>
          <p:cNvSpPr/>
          <p:nvPr/>
        </p:nvSpPr>
        <p:spPr>
          <a:xfrm rot="1317634">
            <a:off x="7967208" y="1381857"/>
            <a:ext cx="2063546" cy="1774650"/>
          </a:xfrm>
          <a:custGeom>
            <a:rect b="b" l="l" r="r" t="t"/>
            <a:pathLst>
              <a:path extrusionOk="0" h="3539535" w="4115738">
                <a:moveTo>
                  <a:pt x="0" y="0"/>
                </a:moveTo>
                <a:lnTo>
                  <a:pt x="4115738" y="0"/>
                </a:lnTo>
                <a:lnTo>
                  <a:pt x="4115738" y="3539535"/>
                </a:lnTo>
                <a:lnTo>
                  <a:pt x="0" y="3539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38" name="Google Shape;23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4750" y="1210858"/>
            <a:ext cx="415750" cy="38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1169" y="4225213"/>
            <a:ext cx="332700" cy="296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313698" y="2461292"/>
            <a:ext cx="2907202" cy="328690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19"/>
          <p:cNvSpPr txBox="1"/>
          <p:nvPr/>
        </p:nvSpPr>
        <p:spPr>
          <a:xfrm>
            <a:off x="607700" y="1160988"/>
            <a:ext cx="58008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64949"/>
                </a:solidFill>
                <a:latin typeface="Archivo Black"/>
                <a:ea typeface="Archivo Black"/>
                <a:cs typeface="Archivo Black"/>
                <a:sym typeface="Archivo Black"/>
              </a:rPr>
              <a:t>Dataset Exploration</a:t>
            </a:r>
            <a:endParaRPr sz="7200"/>
          </a:p>
        </p:txBody>
      </p:sp>
      <p:sp>
        <p:nvSpPr>
          <p:cNvPr id="242" name="Google Shape;242;p19"/>
          <p:cNvSpPr txBox="1"/>
          <p:nvPr/>
        </p:nvSpPr>
        <p:spPr>
          <a:xfrm>
            <a:off x="1349000" y="3448263"/>
            <a:ext cx="431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mo"/>
                <a:ea typeface="Arimo"/>
                <a:cs typeface="Arimo"/>
                <a:sym typeface="Arimo"/>
              </a:rPr>
              <a:t>Our data + PCAs</a:t>
            </a:r>
            <a:endParaRPr sz="3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/>
          <p:nvPr/>
        </p:nvSpPr>
        <p:spPr>
          <a:xfrm rot="6977687">
            <a:off x="-3699285" y="-1509798"/>
            <a:ext cx="4724854" cy="3940086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0"/>
          <p:cNvSpPr txBox="1"/>
          <p:nvPr/>
        </p:nvSpPr>
        <p:spPr>
          <a:xfrm>
            <a:off x="514350" y="385763"/>
            <a:ext cx="291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 sz="700"/>
          </a:p>
        </p:txBody>
      </p:sp>
      <p:pic>
        <p:nvPicPr>
          <p:cNvPr id="249" name="Google Shape;2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0795" y="-1000727"/>
            <a:ext cx="3368335" cy="24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0"/>
          <p:cNvSpPr/>
          <p:nvPr/>
        </p:nvSpPr>
        <p:spPr>
          <a:xfrm>
            <a:off x="467150" y="325500"/>
            <a:ext cx="410700" cy="344400"/>
          </a:xfrm>
          <a:prstGeom prst="ellipse">
            <a:avLst/>
          </a:prstGeom>
          <a:solidFill>
            <a:srgbClr val="C9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514340" y="264121"/>
            <a:ext cx="390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DATASET</a:t>
            </a:r>
            <a:endParaRPr b="1" sz="700"/>
          </a:p>
        </p:txBody>
      </p:sp>
      <p:sp>
        <p:nvSpPr>
          <p:cNvPr id="253" name="Google Shape;253;p20"/>
          <p:cNvSpPr/>
          <p:nvPr/>
        </p:nvSpPr>
        <p:spPr>
          <a:xfrm>
            <a:off x="1797400" y="1580738"/>
            <a:ext cx="1326900" cy="538800"/>
          </a:xfrm>
          <a:prstGeom prst="roundRect">
            <a:avLst>
              <a:gd fmla="val 16667" name="adj"/>
            </a:avLst>
          </a:prstGeom>
          <a:solidFill>
            <a:srgbClr val="FAB3B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AUD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101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4" name="Google Shape;254;p20"/>
          <p:cNvSpPr/>
          <p:nvPr/>
        </p:nvSpPr>
        <p:spPr>
          <a:xfrm>
            <a:off x="6019675" y="1580738"/>
            <a:ext cx="1326900" cy="538800"/>
          </a:xfrm>
          <a:prstGeom prst="roundRect">
            <a:avLst>
              <a:gd fmla="val 16667" name="adj"/>
            </a:avLst>
          </a:prstGeom>
          <a:solidFill>
            <a:srgbClr val="FAB3B3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Open Sans"/>
                <a:ea typeface="Open Sans"/>
                <a:cs typeface="Open Sans"/>
                <a:sym typeface="Open Sans"/>
              </a:rPr>
              <a:t>Non AUD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93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255" name="Google Shape;255;p20"/>
          <p:cNvGraphicFramePr/>
          <p:nvPr/>
        </p:nvGraphicFramePr>
        <p:xfrm>
          <a:off x="637050" y="230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{98D507BE-6D6E-48F5-94C6-D48281389244}</a:tableStyleId>
              </a:tblPr>
              <a:tblGrid>
                <a:gridCol w="1215875"/>
                <a:gridCol w="1215875"/>
                <a:gridCol w="1215875"/>
              </a:tblGrid>
              <a:tr h="50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Variable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Case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Control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Depression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Smoking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6" name="Google Shape;256;p20"/>
          <p:cNvGraphicFramePr/>
          <p:nvPr/>
        </p:nvGraphicFramePr>
        <p:xfrm>
          <a:off x="4859325" y="2309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{98D507BE-6D6E-48F5-94C6-D48281389244}</a:tableStyleId>
              </a:tblPr>
              <a:tblGrid>
                <a:gridCol w="1215875"/>
                <a:gridCol w="1215875"/>
                <a:gridCol w="1215875"/>
              </a:tblGrid>
              <a:tr h="50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Variable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Case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Control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Depression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87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Smoking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AB3B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F1F1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F1F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/>
        </p:nvSpPr>
        <p:spPr>
          <a:xfrm>
            <a:off x="514356" y="817975"/>
            <a:ext cx="6851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mo"/>
                <a:ea typeface="Arimo"/>
                <a:cs typeface="Arimo"/>
                <a:sym typeface="Arimo"/>
              </a:rPr>
              <a:t>Using top 25% varying genes</a:t>
            </a:r>
            <a:endParaRPr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62" name="Google Shape;262;p21"/>
          <p:cNvSpPr/>
          <p:nvPr/>
        </p:nvSpPr>
        <p:spPr>
          <a:xfrm rot="6977687">
            <a:off x="-3699285" y="-1509798"/>
            <a:ext cx="4724854" cy="3940086"/>
          </a:xfrm>
          <a:custGeom>
            <a:rect b="b" l="l" r="r" t="t"/>
            <a:pathLst>
              <a:path extrusionOk="0" h="4165600" w="4983480">
                <a:moveTo>
                  <a:pt x="4537710" y="1230630"/>
                </a:moveTo>
                <a:cubicBezTo>
                  <a:pt x="4786630" y="1244600"/>
                  <a:pt x="4983480" y="1416050"/>
                  <a:pt x="4980940" y="1680210"/>
                </a:cubicBezTo>
                <a:cubicBezTo>
                  <a:pt x="4978400" y="1931670"/>
                  <a:pt x="4773930" y="2134870"/>
                  <a:pt x="4521200" y="2134870"/>
                </a:cubicBezTo>
                <a:cubicBezTo>
                  <a:pt x="4309110" y="2160270"/>
                  <a:pt x="3896360" y="2302510"/>
                  <a:pt x="4067810" y="2602230"/>
                </a:cubicBezTo>
                <a:cubicBezTo>
                  <a:pt x="4150360" y="2747010"/>
                  <a:pt x="4258310" y="2820670"/>
                  <a:pt x="4262120" y="3002280"/>
                </a:cubicBezTo>
                <a:cubicBezTo>
                  <a:pt x="4268470" y="3300730"/>
                  <a:pt x="3977640" y="3577590"/>
                  <a:pt x="3675380" y="3503930"/>
                </a:cubicBezTo>
                <a:cubicBezTo>
                  <a:pt x="3590290" y="3483610"/>
                  <a:pt x="3510280" y="3441700"/>
                  <a:pt x="3430270" y="3408680"/>
                </a:cubicBezTo>
                <a:cubicBezTo>
                  <a:pt x="3075940" y="3260090"/>
                  <a:pt x="2683510" y="3318510"/>
                  <a:pt x="2367280" y="3531870"/>
                </a:cubicBezTo>
                <a:cubicBezTo>
                  <a:pt x="2100580" y="3710940"/>
                  <a:pt x="1905000" y="3990340"/>
                  <a:pt x="1581150" y="4075430"/>
                </a:cubicBezTo>
                <a:cubicBezTo>
                  <a:pt x="1236980" y="4165600"/>
                  <a:pt x="855980" y="4089400"/>
                  <a:pt x="582930" y="3858260"/>
                </a:cubicBezTo>
                <a:cubicBezTo>
                  <a:pt x="349250" y="3657600"/>
                  <a:pt x="199390" y="3355340"/>
                  <a:pt x="201930" y="3048000"/>
                </a:cubicBezTo>
                <a:cubicBezTo>
                  <a:pt x="204470" y="2724150"/>
                  <a:pt x="365760" y="2429510"/>
                  <a:pt x="425450" y="2115820"/>
                </a:cubicBezTo>
                <a:cubicBezTo>
                  <a:pt x="459740" y="1931670"/>
                  <a:pt x="459740" y="1732280"/>
                  <a:pt x="393700" y="1554480"/>
                </a:cubicBezTo>
                <a:cubicBezTo>
                  <a:pt x="326390" y="1377950"/>
                  <a:pt x="177800" y="1267460"/>
                  <a:pt x="90170" y="1104900"/>
                </a:cubicBezTo>
                <a:cubicBezTo>
                  <a:pt x="33020" y="999490"/>
                  <a:pt x="0" y="877570"/>
                  <a:pt x="0" y="749300"/>
                </a:cubicBezTo>
                <a:cubicBezTo>
                  <a:pt x="0" y="335280"/>
                  <a:pt x="335280" y="0"/>
                  <a:pt x="749300" y="0"/>
                </a:cubicBezTo>
                <a:cubicBezTo>
                  <a:pt x="866140" y="0"/>
                  <a:pt x="982980" y="27940"/>
                  <a:pt x="1087120" y="80010"/>
                </a:cubicBezTo>
                <a:cubicBezTo>
                  <a:pt x="1272540" y="173990"/>
                  <a:pt x="1386840" y="354330"/>
                  <a:pt x="1570990" y="452120"/>
                </a:cubicBezTo>
                <a:cubicBezTo>
                  <a:pt x="1879600" y="615950"/>
                  <a:pt x="2148840" y="523240"/>
                  <a:pt x="2468880" y="466090"/>
                </a:cubicBezTo>
                <a:cubicBezTo>
                  <a:pt x="2672080" y="429260"/>
                  <a:pt x="2931160" y="431800"/>
                  <a:pt x="3117850" y="532130"/>
                </a:cubicBezTo>
                <a:cubicBezTo>
                  <a:pt x="3272790" y="614680"/>
                  <a:pt x="3361690" y="786130"/>
                  <a:pt x="3441700" y="934720"/>
                </a:cubicBezTo>
                <a:cubicBezTo>
                  <a:pt x="3662680" y="1341120"/>
                  <a:pt x="4132580" y="1210310"/>
                  <a:pt x="4523740" y="1229360"/>
                </a:cubicBezTo>
                <a:cubicBezTo>
                  <a:pt x="4530090" y="1229360"/>
                  <a:pt x="4533900" y="1230630"/>
                  <a:pt x="4537710" y="1230630"/>
                </a:cubicBezTo>
                <a:close/>
              </a:path>
            </a:pathLst>
          </a:custGeom>
          <a:solidFill>
            <a:srgbClr val="86C1C1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1"/>
          <p:cNvSpPr txBox="1"/>
          <p:nvPr/>
        </p:nvSpPr>
        <p:spPr>
          <a:xfrm>
            <a:off x="514350" y="385763"/>
            <a:ext cx="291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rgbClr val="007074"/>
                </a:solidFill>
                <a:latin typeface="Open Sans"/>
                <a:ea typeface="Open Sans"/>
                <a:cs typeface="Open Sans"/>
                <a:sym typeface="Open Sans"/>
              </a:rPr>
              <a:t>HOME</a:t>
            </a:r>
            <a:endParaRPr sz="700"/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0795" y="-1000727"/>
            <a:ext cx="3368335" cy="24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962" y="4613208"/>
            <a:ext cx="649050" cy="3443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1"/>
          <p:cNvSpPr/>
          <p:nvPr/>
        </p:nvSpPr>
        <p:spPr>
          <a:xfrm>
            <a:off x="467150" y="325500"/>
            <a:ext cx="410700" cy="344400"/>
          </a:xfrm>
          <a:prstGeom prst="ellipse">
            <a:avLst/>
          </a:prstGeom>
          <a:solidFill>
            <a:srgbClr val="C9F1F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7" name="Google Shape;26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0003" y="1195496"/>
            <a:ext cx="4623993" cy="376202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1"/>
          <p:cNvSpPr txBox="1"/>
          <p:nvPr/>
        </p:nvSpPr>
        <p:spPr>
          <a:xfrm>
            <a:off x="514340" y="264121"/>
            <a:ext cx="3908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Initial </a:t>
            </a:r>
            <a:r>
              <a:rPr lang="en" sz="3500">
                <a:solidFill>
                  <a:srgbClr val="007074"/>
                </a:solidFill>
                <a:latin typeface="Archivo Black"/>
                <a:ea typeface="Archivo Black"/>
                <a:cs typeface="Archivo Black"/>
                <a:sym typeface="Archivo Black"/>
              </a:rPr>
              <a:t>PCA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